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4.jpg" ContentType="image/jpeg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9.xml" ContentType="application/vnd.openxmlformats-officedocument.presentationml.tags+xml"/>
  <Override PartName="/ppt/theme/themeOverride2.xml" ContentType="application/vnd.openxmlformats-officedocument.themeOverr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media/image51.jpg" ContentType="image/jpeg"/>
  <Override PartName="/ppt/media/image52.jpg" ContentType="image/jpeg"/>
  <Override PartName="/ppt/media/image53.jpg" ContentType="image/jpeg"/>
  <Override PartName="/ppt/theme/themeOverride5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56.jpg" ContentType="image/jpeg"/>
  <Override PartName="/ppt/media/image57.jpg" ContentType="image/jpeg"/>
  <Override PartName="/ppt/media/image58.jpg" ContentType="image/jpeg"/>
  <Override PartName="/ppt/theme/themeOverride6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16.xml" ContentType="application/vnd.openxmlformats-officedocument.themeOverr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37"/>
  </p:notesMasterIdLst>
  <p:sldIdLst>
    <p:sldId id="590" r:id="rId3"/>
    <p:sldId id="286" r:id="rId4"/>
    <p:sldId id="531" r:id="rId5"/>
    <p:sldId id="368" r:id="rId6"/>
    <p:sldId id="330" r:id="rId7"/>
    <p:sldId id="591" r:id="rId8"/>
    <p:sldId id="554" r:id="rId9"/>
    <p:sldId id="257" r:id="rId10"/>
    <p:sldId id="432" r:id="rId11"/>
    <p:sldId id="588" r:id="rId12"/>
    <p:sldId id="582" r:id="rId13"/>
    <p:sldId id="435" r:id="rId14"/>
    <p:sldId id="436" r:id="rId15"/>
    <p:sldId id="558" r:id="rId16"/>
    <p:sldId id="589" r:id="rId17"/>
    <p:sldId id="301" r:id="rId18"/>
    <p:sldId id="260" r:id="rId19"/>
    <p:sldId id="289" r:id="rId20"/>
    <p:sldId id="592" r:id="rId21"/>
    <p:sldId id="264" r:id="rId22"/>
    <p:sldId id="293" r:id="rId23"/>
    <p:sldId id="593" r:id="rId24"/>
    <p:sldId id="268" r:id="rId25"/>
    <p:sldId id="294" r:id="rId26"/>
    <p:sldId id="295" r:id="rId27"/>
    <p:sldId id="296" r:id="rId28"/>
    <p:sldId id="321" r:id="rId29"/>
    <p:sldId id="322" r:id="rId30"/>
    <p:sldId id="323" r:id="rId31"/>
    <p:sldId id="324" r:id="rId32"/>
    <p:sldId id="325" r:id="rId33"/>
    <p:sldId id="328" r:id="rId34"/>
    <p:sldId id="594" r:id="rId35"/>
    <p:sldId id="329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7">
          <p15:clr>
            <a:srgbClr val="A4A3A4"/>
          </p15:clr>
        </p15:guide>
        <p15:guide id="2" pos="38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234" y="114"/>
      </p:cViewPr>
      <p:guideLst>
        <p:guide orient="horz" pos="2187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876C92-86B2-4E2A-BF65-D4DADD0D80A2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zh-CN" altLang="en-US"/>
        </a:p>
      </dgm:t>
    </dgm:pt>
    <dgm:pt modelId="{224AD1DE-EF2B-49F0-B08C-D1BF65C87164}">
      <dgm:prSet/>
      <dgm:spPr/>
      <dgm:t>
        <a:bodyPr/>
        <a:lstStyle/>
        <a:p>
          <a:r>
            <a:rPr lang="zh-CN"/>
            <a:t>馆藏纸本</a:t>
          </a:r>
        </a:p>
      </dgm:t>
    </dgm:pt>
    <dgm:pt modelId="{789DA2FA-BB65-41E3-A86C-F54FDAAD1A20}" type="parTrans" cxnId="{45BEEF0C-EEDA-469F-8DA8-1011082F6DDE}">
      <dgm:prSet/>
      <dgm:spPr/>
      <dgm:t>
        <a:bodyPr/>
        <a:lstStyle/>
        <a:p>
          <a:endParaRPr lang="zh-CN" altLang="en-US"/>
        </a:p>
      </dgm:t>
    </dgm:pt>
    <dgm:pt modelId="{2CDBD1C7-2D64-4555-9646-A5157FC25749}" type="sibTrans" cxnId="{45BEEF0C-EEDA-469F-8DA8-1011082F6DDE}">
      <dgm:prSet/>
      <dgm:spPr/>
      <dgm:t>
        <a:bodyPr/>
        <a:lstStyle/>
        <a:p>
          <a:endParaRPr lang="zh-CN" altLang="en-US"/>
        </a:p>
      </dgm:t>
    </dgm:pt>
    <dgm:pt modelId="{6C45CAC1-E024-4D4C-AA1C-97FFF3FC2D64}">
      <dgm:prSet/>
      <dgm:spPr/>
      <dgm:t>
        <a:bodyPr/>
        <a:lstStyle/>
        <a:p>
          <a:r>
            <a:rPr lang="zh-CN"/>
            <a:t>在线试读</a:t>
          </a:r>
        </a:p>
      </dgm:t>
    </dgm:pt>
    <dgm:pt modelId="{6078A73C-0E2D-4CF6-BEC2-267EBE24A038}" type="parTrans" cxnId="{9E4BBE45-55CA-4668-A26C-EAF20A64EEBF}">
      <dgm:prSet/>
      <dgm:spPr/>
      <dgm:t>
        <a:bodyPr/>
        <a:lstStyle/>
        <a:p>
          <a:endParaRPr lang="zh-CN" altLang="en-US"/>
        </a:p>
      </dgm:t>
    </dgm:pt>
    <dgm:pt modelId="{8A058FF3-BAB0-454D-BB2D-30B5F69565D3}" type="sibTrans" cxnId="{9E4BBE45-55CA-4668-A26C-EAF20A64EEBF}">
      <dgm:prSet/>
      <dgm:spPr/>
      <dgm:t>
        <a:bodyPr/>
        <a:lstStyle/>
        <a:p>
          <a:endParaRPr lang="zh-CN" altLang="en-US"/>
        </a:p>
      </dgm:t>
    </dgm:pt>
    <dgm:pt modelId="{1A63F281-3586-434D-88E2-9D463E9B91AE}">
      <dgm:prSet/>
      <dgm:spPr/>
      <dgm:t>
        <a:bodyPr/>
        <a:lstStyle/>
        <a:p>
          <a:r>
            <a:rPr lang="zh-CN"/>
            <a:t>文献传递</a:t>
          </a:r>
        </a:p>
      </dgm:t>
    </dgm:pt>
    <dgm:pt modelId="{B58C56EE-B91C-4A3D-98AE-476F95B37AB5}" type="parTrans" cxnId="{2F7FE8DC-455E-4DDA-ADAD-1AA9BC17E0BA}">
      <dgm:prSet/>
      <dgm:spPr/>
      <dgm:t>
        <a:bodyPr/>
        <a:lstStyle/>
        <a:p>
          <a:endParaRPr lang="zh-CN" altLang="en-US"/>
        </a:p>
      </dgm:t>
    </dgm:pt>
    <dgm:pt modelId="{9371CE8D-A762-4815-BA86-5C796201FC1A}" type="sibTrans" cxnId="{2F7FE8DC-455E-4DDA-ADAD-1AA9BC17E0BA}">
      <dgm:prSet/>
      <dgm:spPr/>
      <dgm:t>
        <a:bodyPr/>
        <a:lstStyle/>
        <a:p>
          <a:endParaRPr lang="zh-CN" altLang="en-US"/>
        </a:p>
      </dgm:t>
    </dgm:pt>
    <dgm:pt modelId="{AC3E49FF-B432-4B64-9C25-6DF4ABB0DDE4}">
      <dgm:prSet/>
      <dgm:spPr/>
      <dgm:t>
        <a:bodyPr/>
        <a:lstStyle/>
        <a:p>
          <a:r>
            <a:rPr lang="zh-CN"/>
            <a:t>包库全文</a:t>
          </a:r>
        </a:p>
      </dgm:t>
    </dgm:pt>
    <dgm:pt modelId="{4C6B2C29-D177-4FA4-8A40-60FCC15EBAF9}" type="parTrans" cxnId="{510F582E-4C44-4466-9A83-DFE586C049BD}">
      <dgm:prSet/>
      <dgm:spPr/>
      <dgm:t>
        <a:bodyPr/>
        <a:lstStyle/>
        <a:p>
          <a:endParaRPr lang="zh-CN" altLang="en-US"/>
        </a:p>
      </dgm:t>
    </dgm:pt>
    <dgm:pt modelId="{10621D19-D88D-4DD4-9B1F-80BAC00B3452}" type="sibTrans" cxnId="{510F582E-4C44-4466-9A83-DFE586C049BD}">
      <dgm:prSet/>
      <dgm:spPr/>
      <dgm:t>
        <a:bodyPr/>
        <a:lstStyle/>
        <a:p>
          <a:endParaRPr lang="zh-CN" altLang="en-US"/>
        </a:p>
      </dgm:t>
    </dgm:pt>
    <dgm:pt modelId="{3DEB652C-DEF0-4B59-A631-1242FBDEBD91}" type="pres">
      <dgm:prSet presAssocID="{7A876C92-86B2-4E2A-BF65-D4DADD0D80A2}" presName="linearFlow" presStyleCnt="0">
        <dgm:presLayoutVars>
          <dgm:resizeHandles val="exact"/>
        </dgm:presLayoutVars>
      </dgm:prSet>
      <dgm:spPr/>
    </dgm:pt>
    <dgm:pt modelId="{94651B71-EAD3-481B-ADC0-519A66799B29}" type="pres">
      <dgm:prSet presAssocID="{224AD1DE-EF2B-49F0-B08C-D1BF65C87164}" presName="node" presStyleLbl="node1" presStyleIdx="0" presStyleCnt="4">
        <dgm:presLayoutVars>
          <dgm:bulletEnabled val="1"/>
        </dgm:presLayoutVars>
      </dgm:prSet>
      <dgm:spPr/>
    </dgm:pt>
    <dgm:pt modelId="{755E848E-A2CA-4E44-B860-1C2137CD88F5}" type="pres">
      <dgm:prSet presAssocID="{2CDBD1C7-2D64-4555-9646-A5157FC25749}" presName="sibTrans" presStyleLbl="sibTrans2D1" presStyleIdx="0" presStyleCnt="3"/>
      <dgm:spPr/>
    </dgm:pt>
    <dgm:pt modelId="{E3686F7C-5455-4148-AD93-8A3684AC2ECC}" type="pres">
      <dgm:prSet presAssocID="{2CDBD1C7-2D64-4555-9646-A5157FC25749}" presName="connectorText" presStyleLbl="sibTrans2D1" presStyleIdx="0" presStyleCnt="3"/>
      <dgm:spPr/>
    </dgm:pt>
    <dgm:pt modelId="{93752E54-8741-4EF8-A4F3-D9BC7D43F9C3}" type="pres">
      <dgm:prSet presAssocID="{6C45CAC1-E024-4D4C-AA1C-97FFF3FC2D64}" presName="node" presStyleLbl="node1" presStyleIdx="1" presStyleCnt="4">
        <dgm:presLayoutVars>
          <dgm:bulletEnabled val="1"/>
        </dgm:presLayoutVars>
      </dgm:prSet>
      <dgm:spPr/>
    </dgm:pt>
    <dgm:pt modelId="{403FE144-C24D-4F27-8C07-8244F5BF55D6}" type="pres">
      <dgm:prSet presAssocID="{8A058FF3-BAB0-454D-BB2D-30B5F69565D3}" presName="sibTrans" presStyleLbl="sibTrans2D1" presStyleIdx="1" presStyleCnt="3"/>
      <dgm:spPr/>
    </dgm:pt>
    <dgm:pt modelId="{3937041D-2D6E-40B1-B6E6-20B5CAA4BBDB}" type="pres">
      <dgm:prSet presAssocID="{8A058FF3-BAB0-454D-BB2D-30B5F69565D3}" presName="connectorText" presStyleLbl="sibTrans2D1" presStyleIdx="1" presStyleCnt="3"/>
      <dgm:spPr/>
    </dgm:pt>
    <dgm:pt modelId="{235B6A09-1829-4F2D-8379-71598D981079}" type="pres">
      <dgm:prSet presAssocID="{1A63F281-3586-434D-88E2-9D463E9B91AE}" presName="node" presStyleLbl="node1" presStyleIdx="2" presStyleCnt="4">
        <dgm:presLayoutVars>
          <dgm:bulletEnabled val="1"/>
        </dgm:presLayoutVars>
      </dgm:prSet>
      <dgm:spPr/>
    </dgm:pt>
    <dgm:pt modelId="{6460ED20-04DD-4AAD-9E53-8C332A4930EC}" type="pres">
      <dgm:prSet presAssocID="{9371CE8D-A762-4815-BA86-5C796201FC1A}" presName="sibTrans" presStyleLbl="sibTrans2D1" presStyleIdx="2" presStyleCnt="3"/>
      <dgm:spPr/>
    </dgm:pt>
    <dgm:pt modelId="{EDDF962C-CC81-465F-918C-429F6DDBE71C}" type="pres">
      <dgm:prSet presAssocID="{9371CE8D-A762-4815-BA86-5C796201FC1A}" presName="connectorText" presStyleLbl="sibTrans2D1" presStyleIdx="2" presStyleCnt="3"/>
      <dgm:spPr/>
    </dgm:pt>
    <dgm:pt modelId="{406D6118-0C8B-4356-83C6-B6524A98C9E5}" type="pres">
      <dgm:prSet presAssocID="{AC3E49FF-B432-4B64-9C25-6DF4ABB0DDE4}" presName="node" presStyleLbl="node1" presStyleIdx="3" presStyleCnt="4">
        <dgm:presLayoutVars>
          <dgm:bulletEnabled val="1"/>
        </dgm:presLayoutVars>
      </dgm:prSet>
      <dgm:spPr/>
    </dgm:pt>
  </dgm:ptLst>
  <dgm:cxnLst>
    <dgm:cxn modelId="{45BEEF0C-EEDA-469F-8DA8-1011082F6DDE}" srcId="{7A876C92-86B2-4E2A-BF65-D4DADD0D80A2}" destId="{224AD1DE-EF2B-49F0-B08C-D1BF65C87164}" srcOrd="0" destOrd="0" parTransId="{789DA2FA-BB65-41E3-A86C-F54FDAAD1A20}" sibTransId="{2CDBD1C7-2D64-4555-9646-A5157FC25749}"/>
    <dgm:cxn modelId="{A0112C29-93D1-452C-8CA8-EA09ABF06454}" type="presOf" srcId="{6C45CAC1-E024-4D4C-AA1C-97FFF3FC2D64}" destId="{93752E54-8741-4EF8-A4F3-D9BC7D43F9C3}" srcOrd="0" destOrd="0" presId="urn:microsoft.com/office/officeart/2005/8/layout/process2"/>
    <dgm:cxn modelId="{6241A82A-32DC-442F-A5F1-B2EB5E072EB5}" type="presOf" srcId="{2CDBD1C7-2D64-4555-9646-A5157FC25749}" destId="{E3686F7C-5455-4148-AD93-8A3684AC2ECC}" srcOrd="1" destOrd="0" presId="urn:microsoft.com/office/officeart/2005/8/layout/process2"/>
    <dgm:cxn modelId="{510F582E-4C44-4466-9A83-DFE586C049BD}" srcId="{7A876C92-86B2-4E2A-BF65-D4DADD0D80A2}" destId="{AC3E49FF-B432-4B64-9C25-6DF4ABB0DDE4}" srcOrd="3" destOrd="0" parTransId="{4C6B2C29-D177-4FA4-8A40-60FCC15EBAF9}" sibTransId="{10621D19-D88D-4DD4-9B1F-80BAC00B3452}"/>
    <dgm:cxn modelId="{F698163E-C5A9-4543-92C5-9876B543098F}" type="presOf" srcId="{1A63F281-3586-434D-88E2-9D463E9B91AE}" destId="{235B6A09-1829-4F2D-8379-71598D981079}" srcOrd="0" destOrd="0" presId="urn:microsoft.com/office/officeart/2005/8/layout/process2"/>
    <dgm:cxn modelId="{9E4BBE45-55CA-4668-A26C-EAF20A64EEBF}" srcId="{7A876C92-86B2-4E2A-BF65-D4DADD0D80A2}" destId="{6C45CAC1-E024-4D4C-AA1C-97FFF3FC2D64}" srcOrd="1" destOrd="0" parTransId="{6078A73C-0E2D-4CF6-BEC2-267EBE24A038}" sibTransId="{8A058FF3-BAB0-454D-BB2D-30B5F69565D3}"/>
    <dgm:cxn modelId="{811EF84E-C154-4C68-B3AE-BBB1F6FECDD5}" type="presOf" srcId="{AC3E49FF-B432-4B64-9C25-6DF4ABB0DDE4}" destId="{406D6118-0C8B-4356-83C6-B6524A98C9E5}" srcOrd="0" destOrd="0" presId="urn:microsoft.com/office/officeart/2005/8/layout/process2"/>
    <dgm:cxn modelId="{D95C007B-9F2C-44F1-86AC-1C7F9D339B9F}" type="presOf" srcId="{8A058FF3-BAB0-454D-BB2D-30B5F69565D3}" destId="{403FE144-C24D-4F27-8C07-8244F5BF55D6}" srcOrd="0" destOrd="0" presId="urn:microsoft.com/office/officeart/2005/8/layout/process2"/>
    <dgm:cxn modelId="{89E92086-5C2B-47DD-9241-C6008F602805}" type="presOf" srcId="{9371CE8D-A762-4815-BA86-5C796201FC1A}" destId="{6460ED20-04DD-4AAD-9E53-8C332A4930EC}" srcOrd="0" destOrd="0" presId="urn:microsoft.com/office/officeart/2005/8/layout/process2"/>
    <dgm:cxn modelId="{8304628B-4C7A-48E0-88BD-301C89821217}" type="presOf" srcId="{2CDBD1C7-2D64-4555-9646-A5157FC25749}" destId="{755E848E-A2CA-4E44-B860-1C2137CD88F5}" srcOrd="0" destOrd="0" presId="urn:microsoft.com/office/officeart/2005/8/layout/process2"/>
    <dgm:cxn modelId="{C25201A2-BF60-4B40-A5F5-691399C5AB08}" type="presOf" srcId="{7A876C92-86B2-4E2A-BF65-D4DADD0D80A2}" destId="{3DEB652C-DEF0-4B59-A631-1242FBDEBD91}" srcOrd="0" destOrd="0" presId="urn:microsoft.com/office/officeart/2005/8/layout/process2"/>
    <dgm:cxn modelId="{1649D9B0-9BEE-4836-AA91-8893643A64A1}" type="presOf" srcId="{224AD1DE-EF2B-49F0-B08C-D1BF65C87164}" destId="{94651B71-EAD3-481B-ADC0-519A66799B29}" srcOrd="0" destOrd="0" presId="urn:microsoft.com/office/officeart/2005/8/layout/process2"/>
    <dgm:cxn modelId="{5C1E34B8-50B6-4DFB-8F08-12DF62F07A5C}" type="presOf" srcId="{9371CE8D-A762-4815-BA86-5C796201FC1A}" destId="{EDDF962C-CC81-465F-918C-429F6DDBE71C}" srcOrd="1" destOrd="0" presId="urn:microsoft.com/office/officeart/2005/8/layout/process2"/>
    <dgm:cxn modelId="{FB7A12BF-073D-4496-93C6-53500B84A7FE}" type="presOf" srcId="{8A058FF3-BAB0-454D-BB2D-30B5F69565D3}" destId="{3937041D-2D6E-40B1-B6E6-20B5CAA4BBDB}" srcOrd="1" destOrd="0" presId="urn:microsoft.com/office/officeart/2005/8/layout/process2"/>
    <dgm:cxn modelId="{2F7FE8DC-455E-4DDA-ADAD-1AA9BC17E0BA}" srcId="{7A876C92-86B2-4E2A-BF65-D4DADD0D80A2}" destId="{1A63F281-3586-434D-88E2-9D463E9B91AE}" srcOrd="2" destOrd="0" parTransId="{B58C56EE-B91C-4A3D-98AE-476F95B37AB5}" sibTransId="{9371CE8D-A762-4815-BA86-5C796201FC1A}"/>
    <dgm:cxn modelId="{3F4262B5-CDC1-4878-9E2B-5A5EB8F4B82E}" type="presParOf" srcId="{3DEB652C-DEF0-4B59-A631-1242FBDEBD91}" destId="{94651B71-EAD3-481B-ADC0-519A66799B29}" srcOrd="0" destOrd="0" presId="urn:microsoft.com/office/officeart/2005/8/layout/process2"/>
    <dgm:cxn modelId="{DD669AA8-ED7C-4345-8260-1ACBD391184B}" type="presParOf" srcId="{3DEB652C-DEF0-4B59-A631-1242FBDEBD91}" destId="{755E848E-A2CA-4E44-B860-1C2137CD88F5}" srcOrd="1" destOrd="0" presId="urn:microsoft.com/office/officeart/2005/8/layout/process2"/>
    <dgm:cxn modelId="{B6B261DD-6A8C-47BD-9B91-C59EAA53DD49}" type="presParOf" srcId="{755E848E-A2CA-4E44-B860-1C2137CD88F5}" destId="{E3686F7C-5455-4148-AD93-8A3684AC2ECC}" srcOrd="0" destOrd="0" presId="urn:microsoft.com/office/officeart/2005/8/layout/process2"/>
    <dgm:cxn modelId="{7E618455-F903-45D0-879A-8DD43F8C3342}" type="presParOf" srcId="{3DEB652C-DEF0-4B59-A631-1242FBDEBD91}" destId="{93752E54-8741-4EF8-A4F3-D9BC7D43F9C3}" srcOrd="2" destOrd="0" presId="urn:microsoft.com/office/officeart/2005/8/layout/process2"/>
    <dgm:cxn modelId="{FCDA26AB-4244-4ADB-B1C6-DF14368C0A09}" type="presParOf" srcId="{3DEB652C-DEF0-4B59-A631-1242FBDEBD91}" destId="{403FE144-C24D-4F27-8C07-8244F5BF55D6}" srcOrd="3" destOrd="0" presId="urn:microsoft.com/office/officeart/2005/8/layout/process2"/>
    <dgm:cxn modelId="{EC093FD0-DEF9-4C12-BE16-88EB91493708}" type="presParOf" srcId="{403FE144-C24D-4F27-8C07-8244F5BF55D6}" destId="{3937041D-2D6E-40B1-B6E6-20B5CAA4BBDB}" srcOrd="0" destOrd="0" presId="urn:microsoft.com/office/officeart/2005/8/layout/process2"/>
    <dgm:cxn modelId="{F8FB0380-9974-4FD4-8242-59490579ED7C}" type="presParOf" srcId="{3DEB652C-DEF0-4B59-A631-1242FBDEBD91}" destId="{235B6A09-1829-4F2D-8379-71598D981079}" srcOrd="4" destOrd="0" presId="urn:microsoft.com/office/officeart/2005/8/layout/process2"/>
    <dgm:cxn modelId="{86F953DD-DD7E-4F69-85D1-38A72190ECA5}" type="presParOf" srcId="{3DEB652C-DEF0-4B59-A631-1242FBDEBD91}" destId="{6460ED20-04DD-4AAD-9E53-8C332A4930EC}" srcOrd="5" destOrd="0" presId="urn:microsoft.com/office/officeart/2005/8/layout/process2"/>
    <dgm:cxn modelId="{12BE5F2A-DD0A-4BB0-B07B-B9A9E92DC18F}" type="presParOf" srcId="{6460ED20-04DD-4AAD-9E53-8C332A4930EC}" destId="{EDDF962C-CC81-465F-918C-429F6DDBE71C}" srcOrd="0" destOrd="0" presId="urn:microsoft.com/office/officeart/2005/8/layout/process2"/>
    <dgm:cxn modelId="{D405CAF3-2227-4AB0-9B07-4C96EB3F0583}" type="presParOf" srcId="{3DEB652C-DEF0-4B59-A631-1242FBDEBD91}" destId="{406D6118-0C8B-4356-83C6-B6524A98C9E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51B71-EAD3-481B-ADC0-519A66799B29}">
      <dsp:nvSpPr>
        <dsp:cNvPr id="0" name=""/>
        <dsp:cNvSpPr/>
      </dsp:nvSpPr>
      <dsp:spPr>
        <a:xfrm>
          <a:off x="614256" y="2656"/>
          <a:ext cx="1778847" cy="9882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900" kern="1200"/>
            <a:t>馆藏纸本</a:t>
          </a:r>
        </a:p>
      </dsp:txBody>
      <dsp:txXfrm>
        <a:off x="643201" y="31601"/>
        <a:ext cx="1720957" cy="930358"/>
      </dsp:txXfrm>
    </dsp:sp>
    <dsp:sp modelId="{755E848E-A2CA-4E44-B860-1C2137CD88F5}">
      <dsp:nvSpPr>
        <dsp:cNvPr id="0" name=""/>
        <dsp:cNvSpPr/>
      </dsp:nvSpPr>
      <dsp:spPr>
        <a:xfrm rot="5400000">
          <a:off x="1318383" y="1015611"/>
          <a:ext cx="370593" cy="4447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 rot="-5400000">
        <a:off x="1370266" y="1052670"/>
        <a:ext cx="266827" cy="259415"/>
      </dsp:txXfrm>
    </dsp:sp>
    <dsp:sp modelId="{93752E54-8741-4EF8-A4F3-D9BC7D43F9C3}">
      <dsp:nvSpPr>
        <dsp:cNvPr id="0" name=""/>
        <dsp:cNvSpPr/>
      </dsp:nvSpPr>
      <dsp:spPr>
        <a:xfrm>
          <a:off x="614256" y="1485029"/>
          <a:ext cx="1778847" cy="988248"/>
        </a:xfrm>
        <a:prstGeom prst="roundRect">
          <a:avLst>
            <a:gd name="adj" fmla="val 10000"/>
          </a:avLst>
        </a:prstGeom>
        <a:solidFill>
          <a:schemeClr val="accent2">
            <a:hueOff val="387784"/>
            <a:satOff val="-10441"/>
            <a:lumOff val="26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900" kern="1200"/>
            <a:t>在线试读</a:t>
          </a:r>
        </a:p>
      </dsp:txBody>
      <dsp:txXfrm>
        <a:off x="643201" y="1513974"/>
        <a:ext cx="1720957" cy="930358"/>
      </dsp:txXfrm>
    </dsp:sp>
    <dsp:sp modelId="{403FE144-C24D-4F27-8C07-8244F5BF55D6}">
      <dsp:nvSpPr>
        <dsp:cNvPr id="0" name=""/>
        <dsp:cNvSpPr/>
      </dsp:nvSpPr>
      <dsp:spPr>
        <a:xfrm rot="5400000">
          <a:off x="1318383" y="2497984"/>
          <a:ext cx="370593" cy="4447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581676"/>
            <a:satOff val="-15662"/>
            <a:lumOff val="4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 rot="-5400000">
        <a:off x="1370266" y="2535043"/>
        <a:ext cx="266827" cy="259415"/>
      </dsp:txXfrm>
    </dsp:sp>
    <dsp:sp modelId="{235B6A09-1829-4F2D-8379-71598D981079}">
      <dsp:nvSpPr>
        <dsp:cNvPr id="0" name=""/>
        <dsp:cNvSpPr/>
      </dsp:nvSpPr>
      <dsp:spPr>
        <a:xfrm>
          <a:off x="614256" y="2967402"/>
          <a:ext cx="1778847" cy="988248"/>
        </a:xfrm>
        <a:prstGeom prst="roundRect">
          <a:avLst>
            <a:gd name="adj" fmla="val 10000"/>
          </a:avLst>
        </a:prstGeom>
        <a:solidFill>
          <a:schemeClr val="accent2">
            <a:hueOff val="775568"/>
            <a:satOff val="-20882"/>
            <a:lumOff val="5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900" kern="1200"/>
            <a:t>文献传递</a:t>
          </a:r>
        </a:p>
      </dsp:txBody>
      <dsp:txXfrm>
        <a:off x="643201" y="2996347"/>
        <a:ext cx="1720957" cy="930358"/>
      </dsp:txXfrm>
    </dsp:sp>
    <dsp:sp modelId="{6460ED20-04DD-4AAD-9E53-8C332A4930EC}">
      <dsp:nvSpPr>
        <dsp:cNvPr id="0" name=""/>
        <dsp:cNvSpPr/>
      </dsp:nvSpPr>
      <dsp:spPr>
        <a:xfrm rot="5400000">
          <a:off x="1318383" y="3980356"/>
          <a:ext cx="370593" cy="4447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63352"/>
            <a:satOff val="-31323"/>
            <a:lumOff val="80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 rot="-5400000">
        <a:off x="1370266" y="4017415"/>
        <a:ext cx="266827" cy="259415"/>
      </dsp:txXfrm>
    </dsp:sp>
    <dsp:sp modelId="{406D6118-0C8B-4356-83C6-B6524A98C9E5}">
      <dsp:nvSpPr>
        <dsp:cNvPr id="0" name=""/>
        <dsp:cNvSpPr/>
      </dsp:nvSpPr>
      <dsp:spPr>
        <a:xfrm>
          <a:off x="614256" y="4449774"/>
          <a:ext cx="1778847" cy="988248"/>
        </a:xfrm>
        <a:prstGeom prst="roundRect">
          <a:avLst>
            <a:gd name="adj" fmla="val 10000"/>
          </a:avLst>
        </a:prstGeom>
        <a:solidFill>
          <a:schemeClr val="accent2">
            <a:hueOff val="1163352"/>
            <a:satOff val="-31323"/>
            <a:lumOff val="80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900" kern="1200"/>
            <a:t>包库全文</a:t>
          </a:r>
        </a:p>
      </dsp:txBody>
      <dsp:txXfrm>
        <a:off x="643201" y="4478719"/>
        <a:ext cx="1720957" cy="930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86522-9C40-4B36-95C4-2CF1D6B67560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E60E2-8382-41CE-ADFD-9FF5ADFE5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111FB-1F7D-4FAB-A4EF-5CB9150CEB9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802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11CD-7E61-4104-986A-C7D1C4657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9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11CD-7E61-4104-986A-C7D1C4657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733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11CD-7E61-4104-986A-C7D1C4657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71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111FB-1F7D-4FAB-A4EF-5CB9150CEB9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039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33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9BB06-7EE2-456A-B3F0-372892F184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50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spc="2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这是一个最好的时代，也是一个最坏的时代。</a:t>
            </a:r>
            <a:endParaRPr lang="en-US" altLang="zh-CN" sz="1200" spc="225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11FB-1F7D-4FAB-A4EF-5CB9150CEB9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768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87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E60E2-8382-41CE-ADFD-9FF5ADFE5C2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15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0543B1A9-AE8F-4B99-8517-16A148DEBE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D239B29-F526-4EE6-BDB1-270542E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8F228898-BD66-4C6C-BA43-BA5AC96AB99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2884A39F-9396-4DA9-BF45-B0BE63A25EF4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 algn="r" eaLnBrk="1" hangingPunct="1">
                <a:buFont typeface="Arial" panose="020B0604020202020204" pitchFamily="34" charset="0"/>
                <a:buNone/>
              </a:pPr>
              <a:t>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111FB-1F7D-4FAB-A4EF-5CB9150CEB9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900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11CD-7E61-4104-986A-C7D1C4657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86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11CD-7E61-4104-986A-C7D1C4657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80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7B7B7B"/>
                </a:solidFill>
                <a:latin typeface="宋体"/>
                <a:cs typeface="宋体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58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3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4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0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574720" y="6530639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04"/>
            <a:r>
              <a:rPr lang="en-US" altLang="zh-CN" sz="133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pPr defTabSz="1218804"/>
            <a:r>
              <a:rPr lang="zh-CN" altLang="en-US" sz="133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pPr defTabSz="1218804"/>
            <a:r>
              <a:rPr lang="en-US" altLang="zh-CN" sz="133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pPr defTabSz="1218804"/>
            <a:r>
              <a:rPr lang="zh-CN" altLang="en-US" sz="133" dirty="0">
                <a:solidFill>
                  <a:prstClr val="white"/>
                </a:solidFill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pPr defTabSz="1218804"/>
            <a:r>
              <a:rPr lang="en-US" altLang="zh-CN" sz="133" dirty="0">
                <a:solidFill>
                  <a:prstClr val="white"/>
                </a:solidFill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www.1ppt.com/excel/  </a:t>
            </a:r>
          </a:p>
          <a:p>
            <a:pPr defTabSz="1218804"/>
            <a:r>
              <a:rPr lang="zh-CN" altLang="en-US" sz="133" dirty="0">
                <a:solidFill>
                  <a:prstClr val="white"/>
                </a:solidFill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www.1ppt.com/kejian/ </a:t>
            </a:r>
          </a:p>
          <a:p>
            <a:pPr defTabSz="1218804"/>
            <a:r>
              <a:rPr lang="zh-CN" altLang="en-US" sz="133" dirty="0">
                <a:solidFill>
                  <a:prstClr val="white"/>
                </a:solidFill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www.1ppt.com/shiti/  </a:t>
            </a:r>
          </a:p>
          <a:p>
            <a:pPr defTabSz="1218804"/>
            <a:r>
              <a:rPr lang="zh-CN" altLang="en-US" sz="133" dirty="0">
                <a:solidFill>
                  <a:prstClr val="white"/>
                </a:solidFill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www.1ppt.com/jiaoan/        </a:t>
            </a:r>
          </a:p>
          <a:p>
            <a:pPr defTabSz="1218804"/>
            <a:r>
              <a:rPr lang="zh-CN" altLang="en-US" sz="133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pPr defTabSz="1218804"/>
            <a:r>
              <a:rPr lang="en-US" altLang="zh-CN" sz="133" dirty="0">
                <a:solidFill>
                  <a:prstClr val="white"/>
                </a:solidFill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903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1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68D89A-C0B6-4A4C-936D-D5BFAFD3D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8635" y="-305007"/>
            <a:ext cx="2151984" cy="10462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DF557C2-9684-419D-A182-9EB13966AAA4}"/>
              </a:ext>
            </a:extLst>
          </p:cNvPr>
          <p:cNvSpPr txBox="1"/>
          <p:nvPr userDrawn="1"/>
        </p:nvSpPr>
        <p:spPr>
          <a:xfrm>
            <a:off x="1666341" y="218105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9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11277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3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7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0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10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DFC7D-BD5D-41AA-BD8D-3272251CCA69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08839-2BE3-4A31-B1A7-5457980CFF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ABB74-4D87-4262-9DF3-FEED254662BB}" type="datetimeFigureOut">
              <a:rPr lang="zh-CN" altLang="en-US" smtClean="0"/>
              <a:t>2021-04-12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29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3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6.png"/><Relationship Id="rId4" Type="http://schemas.openxmlformats.org/officeDocument/2006/relationships/diagramData" Target="../diagrams/data1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46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45.jpeg"/><Relationship Id="rId2" Type="http://schemas.openxmlformats.org/officeDocument/2006/relationships/tags" Target="../tags/tag20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24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2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2.xml"/><Relationship Id="rId9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6.png"/><Relationship Id="rId5" Type="http://schemas.openxmlformats.org/officeDocument/2006/relationships/tags" Target="../tags/tag9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724" y="951330"/>
            <a:ext cx="6380420" cy="6014930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99607" y="-669852"/>
            <a:ext cx="552893" cy="1339703"/>
          </a:xfrm>
          <a:prstGeom prst="roundRect">
            <a:avLst>
              <a:gd name="adj" fmla="val 50000"/>
            </a:avLst>
          </a:prstGeom>
          <a:solidFill>
            <a:srgbClr val="1E3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PA_TextPlaceholder 4">
            <a:extLst>
              <a:ext uri="{FF2B5EF4-FFF2-40B4-BE49-F238E27FC236}">
                <a16:creationId xmlns:a16="http://schemas.microsoft.com/office/drawing/2014/main" id="{B8F1D69B-6E26-48B6-BE27-02F27F6C63C0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 flipH="1">
            <a:off x="952499" y="3031073"/>
            <a:ext cx="3848100" cy="7704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en-US" altLang="zh-CN" sz="1600" dirty="0">
              <a:solidFill>
                <a:prstClr val="white">
                  <a:lumMod val="65000"/>
                </a:prst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endParaRPr lang="zh-CN" altLang="en-US" sz="1600" dirty="0">
              <a:solidFill>
                <a:prstClr val="white">
                  <a:lumMod val="65000"/>
                </a:prst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1" name="PA_矩形 17">
            <a:extLst>
              <a:ext uri="{FF2B5EF4-FFF2-40B4-BE49-F238E27FC236}">
                <a16:creationId xmlns:a16="http://schemas.microsoft.com/office/drawing/2014/main" id="{B8BC1EFB-2BD3-4780-8D0A-10680DA4057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3423" y="2318874"/>
            <a:ext cx="7589334" cy="148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rgbClr val="1E3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面向数据的资源检索与获取服务</a:t>
            </a:r>
            <a:endParaRPr lang="en-US" altLang="zh-CN" sz="3200" b="1" dirty="0">
              <a:solidFill>
                <a:srgbClr val="1E35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rgbClr val="1E3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         </a:t>
            </a:r>
            <a:r>
              <a:rPr lang="en-US" altLang="zh-CN" sz="3200" b="1" dirty="0">
                <a:solidFill>
                  <a:srgbClr val="1E3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——</a:t>
            </a:r>
            <a:r>
              <a:rPr lang="zh-CN" altLang="en-US" sz="3200" b="1" dirty="0">
                <a:solidFill>
                  <a:srgbClr val="1E3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以超星系列数字资源为例 </a:t>
            </a:r>
          </a:p>
        </p:txBody>
      </p:sp>
    </p:spTree>
    <p:extLst>
      <p:ext uri="{BB962C8B-B14F-4D97-AF65-F5344CB8AC3E}">
        <p14:creationId xmlns:p14="http://schemas.microsoft.com/office/powerpoint/2010/main" val="89937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3F0574AC-AA69-489C-81F2-5F572701884D}"/>
              </a:ext>
            </a:extLst>
          </p:cNvPr>
          <p:cNvSpPr/>
          <p:nvPr/>
        </p:nvSpPr>
        <p:spPr>
          <a:xfrm>
            <a:off x="330480" y="212915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1.2 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知识点检索</a:t>
            </a:r>
          </a:p>
        </p:txBody>
      </p:sp>
      <p:grpSp>
        <p:nvGrpSpPr>
          <p:cNvPr id="34" name="组合 3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14789EF0-C19C-470F-908D-B51F0A9D07DE}"/>
              </a:ext>
            </a:extLst>
          </p:cNvPr>
          <p:cNvGrpSpPr/>
          <p:nvPr/>
        </p:nvGrpSpPr>
        <p:grpSpPr>
          <a:xfrm>
            <a:off x="9678568" y="2072514"/>
            <a:ext cx="2023669" cy="2712971"/>
            <a:chOff x="2317117" y="2062784"/>
            <a:chExt cx="3997789" cy="2156003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7F0F7B9-7FBF-4568-A76E-6FA366F9CFF3}"/>
                </a:ext>
              </a:extLst>
            </p:cNvPr>
            <p:cNvSpPr/>
            <p:nvPr/>
          </p:nvSpPr>
          <p:spPr>
            <a:xfrm>
              <a:off x="2534325" y="2062784"/>
              <a:ext cx="35633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等线" panose="02010600030101010101" pitchFamily="2" charset="-122"/>
                  <a:cs typeface="+mn-cs"/>
                </a:rPr>
                <a:t>知识点检索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462449E-A773-4EAA-83CB-ABDAB2E01B2C}"/>
                </a:ext>
              </a:extLst>
            </p:cNvPr>
            <p:cNvSpPr/>
            <p:nvPr/>
          </p:nvSpPr>
          <p:spPr>
            <a:xfrm>
              <a:off x="2317117" y="2415186"/>
              <a:ext cx="3997789" cy="18036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在图书资料的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章节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、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内容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中搜索包含有检索词内容的知识点，为读者提供了突破原有一本本图书翻找知识点的新搜索体验。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4C59C7D9-199E-4216-A772-2F42F80009C1}"/>
              </a:ext>
            </a:extLst>
          </p:cNvPr>
          <p:cNvGrpSpPr/>
          <p:nvPr/>
        </p:nvGrpSpPr>
        <p:grpSpPr>
          <a:xfrm>
            <a:off x="0" y="697136"/>
            <a:ext cx="11273869" cy="154819"/>
            <a:chOff x="0" y="697136"/>
            <a:chExt cx="11273869" cy="154819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1446FF26-274C-4AEA-8EE9-460DEF0A893A}"/>
                </a:ext>
              </a:extLst>
            </p:cNvPr>
            <p:cNvCxnSpPr/>
            <p:nvPr/>
          </p:nvCxnSpPr>
          <p:spPr>
            <a:xfrm>
              <a:off x="0" y="851955"/>
              <a:ext cx="11273869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任意多边形 70">
              <a:extLst>
                <a:ext uri="{FF2B5EF4-FFF2-40B4-BE49-F238E27FC236}">
                  <a16:creationId xmlns:a16="http://schemas.microsoft.com/office/drawing/2014/main" id="{5D387455-E28B-42E8-8D55-7FB7E218F066}"/>
                </a:ext>
              </a:extLst>
            </p:cNvPr>
            <p:cNvSpPr/>
            <p:nvPr/>
          </p:nvSpPr>
          <p:spPr>
            <a:xfrm flipV="1">
              <a:off x="0" y="697136"/>
              <a:ext cx="1967533" cy="78378"/>
            </a:xfrm>
            <a:custGeom>
              <a:avLst/>
              <a:gdLst>
                <a:gd name="connsiteX0" fmla="*/ 1585578 w 1713495"/>
                <a:gd name="connsiteY0" fmla="*/ 78378 h 78378"/>
                <a:gd name="connsiteX1" fmla="*/ 0 w 1713495"/>
                <a:gd name="connsiteY1" fmla="*/ 78378 h 78378"/>
                <a:gd name="connsiteX2" fmla="*/ 0 w 1713495"/>
                <a:gd name="connsiteY2" fmla="*/ 0 h 78378"/>
                <a:gd name="connsiteX3" fmla="*/ 1713495 w 1713495"/>
                <a:gd name="connsiteY3" fmla="*/ 0 h 7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495" h="78378">
                  <a:moveTo>
                    <a:pt x="1585578" y="78378"/>
                  </a:moveTo>
                  <a:lnTo>
                    <a:pt x="0" y="78378"/>
                  </a:lnTo>
                  <a:lnTo>
                    <a:pt x="0" y="0"/>
                  </a:lnTo>
                  <a:lnTo>
                    <a:pt x="1713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平行四边形 39">
              <a:extLst>
                <a:ext uri="{FF2B5EF4-FFF2-40B4-BE49-F238E27FC236}">
                  <a16:creationId xmlns:a16="http://schemas.microsoft.com/office/drawing/2014/main" id="{635054A7-D199-482A-8412-6F61947972EB}"/>
                </a:ext>
              </a:extLst>
            </p:cNvPr>
            <p:cNvSpPr/>
            <p:nvPr/>
          </p:nvSpPr>
          <p:spPr>
            <a:xfrm flipV="1">
              <a:off x="1898464" y="697136"/>
              <a:ext cx="1033431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平行四边形 40">
              <a:extLst>
                <a:ext uri="{FF2B5EF4-FFF2-40B4-BE49-F238E27FC236}">
                  <a16:creationId xmlns:a16="http://schemas.microsoft.com/office/drawing/2014/main" id="{5C09E3C1-E77B-4422-BEC2-6C43D51760F3}"/>
                </a:ext>
              </a:extLst>
            </p:cNvPr>
            <p:cNvSpPr/>
            <p:nvPr/>
          </p:nvSpPr>
          <p:spPr>
            <a:xfrm flipV="1">
              <a:off x="2906048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平行四边形 41">
              <a:extLst>
                <a:ext uri="{FF2B5EF4-FFF2-40B4-BE49-F238E27FC236}">
                  <a16:creationId xmlns:a16="http://schemas.microsoft.com/office/drawing/2014/main" id="{70918B59-D6D2-448C-9CF9-8BC3F52AB363}"/>
                </a:ext>
              </a:extLst>
            </p:cNvPr>
            <p:cNvSpPr/>
            <p:nvPr/>
          </p:nvSpPr>
          <p:spPr>
            <a:xfrm flipV="1">
              <a:off x="3334911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平行四边形 42">
              <a:extLst>
                <a:ext uri="{FF2B5EF4-FFF2-40B4-BE49-F238E27FC236}">
                  <a16:creationId xmlns:a16="http://schemas.microsoft.com/office/drawing/2014/main" id="{733FC954-22CD-421F-AC67-E453B8C3DAB3}"/>
                </a:ext>
              </a:extLst>
            </p:cNvPr>
            <p:cNvSpPr/>
            <p:nvPr/>
          </p:nvSpPr>
          <p:spPr>
            <a:xfrm flipV="1">
              <a:off x="3763773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6" name="Rectangle 3">
            <a:extLst>
              <a:ext uri="{FF2B5EF4-FFF2-40B4-BE49-F238E27FC236}">
                <a16:creationId xmlns:a16="http://schemas.microsoft.com/office/drawing/2014/main" id="{33F792B0-943E-4E97-8C2C-CABD9774A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870" y="302632"/>
            <a:ext cx="5692650" cy="340735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一句话，一段文字，出自哪本书，哪一页。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BED5F5-6A3D-4AD1-93F3-0BB63C1B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79" y="1291261"/>
            <a:ext cx="9033325" cy="50545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B1A7280-4334-4051-A994-4EC70E1F2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08" y="883168"/>
            <a:ext cx="11916183" cy="592665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D520E9-6634-44CF-8112-8E411949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871" y="-48180"/>
            <a:ext cx="5951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0DECCB0-4FB2-4A9D-A99A-C4397DD56F86}"/>
              </a:ext>
            </a:extLst>
          </p:cNvPr>
          <p:cNvSpPr/>
          <p:nvPr/>
        </p:nvSpPr>
        <p:spPr>
          <a:xfrm>
            <a:off x="330480" y="212915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1.3 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目次检索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81B694F0-7DD4-4379-97FD-29B87EC2111B}"/>
              </a:ext>
            </a:extLst>
          </p:cNvPr>
          <p:cNvGrpSpPr/>
          <p:nvPr/>
        </p:nvGrpSpPr>
        <p:grpSpPr>
          <a:xfrm>
            <a:off x="0" y="697136"/>
            <a:ext cx="11273869" cy="154819"/>
            <a:chOff x="0" y="697136"/>
            <a:chExt cx="11273869" cy="154819"/>
          </a:xfrm>
        </p:grpSpPr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930C68ED-6C2B-4B35-B0C9-B8D2E69A687B}"/>
                </a:ext>
              </a:extLst>
            </p:cNvPr>
            <p:cNvCxnSpPr/>
            <p:nvPr/>
          </p:nvCxnSpPr>
          <p:spPr>
            <a:xfrm>
              <a:off x="0" y="851955"/>
              <a:ext cx="11273869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任意多边形 70">
              <a:extLst>
                <a:ext uri="{FF2B5EF4-FFF2-40B4-BE49-F238E27FC236}">
                  <a16:creationId xmlns:a16="http://schemas.microsoft.com/office/drawing/2014/main" id="{41BD00AF-C6C6-4B1D-8869-A86069264110}"/>
                </a:ext>
              </a:extLst>
            </p:cNvPr>
            <p:cNvSpPr/>
            <p:nvPr/>
          </p:nvSpPr>
          <p:spPr>
            <a:xfrm flipV="1">
              <a:off x="0" y="697136"/>
              <a:ext cx="1967533" cy="78378"/>
            </a:xfrm>
            <a:custGeom>
              <a:avLst/>
              <a:gdLst>
                <a:gd name="connsiteX0" fmla="*/ 1585578 w 1713495"/>
                <a:gd name="connsiteY0" fmla="*/ 78378 h 78378"/>
                <a:gd name="connsiteX1" fmla="*/ 0 w 1713495"/>
                <a:gd name="connsiteY1" fmla="*/ 78378 h 78378"/>
                <a:gd name="connsiteX2" fmla="*/ 0 w 1713495"/>
                <a:gd name="connsiteY2" fmla="*/ 0 h 78378"/>
                <a:gd name="connsiteX3" fmla="*/ 1713495 w 1713495"/>
                <a:gd name="connsiteY3" fmla="*/ 0 h 7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495" h="78378">
                  <a:moveTo>
                    <a:pt x="1585578" y="78378"/>
                  </a:moveTo>
                  <a:lnTo>
                    <a:pt x="0" y="78378"/>
                  </a:lnTo>
                  <a:lnTo>
                    <a:pt x="0" y="0"/>
                  </a:lnTo>
                  <a:lnTo>
                    <a:pt x="1713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平行四边形 65">
              <a:extLst>
                <a:ext uri="{FF2B5EF4-FFF2-40B4-BE49-F238E27FC236}">
                  <a16:creationId xmlns:a16="http://schemas.microsoft.com/office/drawing/2014/main" id="{B336D77C-A729-4FF3-8817-436B7D1335A7}"/>
                </a:ext>
              </a:extLst>
            </p:cNvPr>
            <p:cNvSpPr/>
            <p:nvPr/>
          </p:nvSpPr>
          <p:spPr>
            <a:xfrm flipV="1">
              <a:off x="1898464" y="697136"/>
              <a:ext cx="1033431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平行四边形 66">
              <a:extLst>
                <a:ext uri="{FF2B5EF4-FFF2-40B4-BE49-F238E27FC236}">
                  <a16:creationId xmlns:a16="http://schemas.microsoft.com/office/drawing/2014/main" id="{8987EC36-7259-44CF-B7C5-0356131F3C7B}"/>
                </a:ext>
              </a:extLst>
            </p:cNvPr>
            <p:cNvSpPr/>
            <p:nvPr/>
          </p:nvSpPr>
          <p:spPr>
            <a:xfrm flipV="1">
              <a:off x="2906048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平行四边形 67">
              <a:extLst>
                <a:ext uri="{FF2B5EF4-FFF2-40B4-BE49-F238E27FC236}">
                  <a16:creationId xmlns:a16="http://schemas.microsoft.com/office/drawing/2014/main" id="{017615E7-A9A0-4A9E-A98F-A2F7AA5DA413}"/>
                </a:ext>
              </a:extLst>
            </p:cNvPr>
            <p:cNvSpPr/>
            <p:nvPr/>
          </p:nvSpPr>
          <p:spPr>
            <a:xfrm flipV="1">
              <a:off x="3334911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平行四边形 68">
              <a:extLst>
                <a:ext uri="{FF2B5EF4-FFF2-40B4-BE49-F238E27FC236}">
                  <a16:creationId xmlns:a16="http://schemas.microsoft.com/office/drawing/2014/main" id="{D39797DB-3B68-461F-BF6E-4CC1F82418A5}"/>
                </a:ext>
              </a:extLst>
            </p:cNvPr>
            <p:cNvSpPr/>
            <p:nvPr/>
          </p:nvSpPr>
          <p:spPr>
            <a:xfrm flipV="1">
              <a:off x="3763773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B4B6A38C-B090-4663-9309-42A59EF12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" y="851955"/>
            <a:ext cx="12104659" cy="592960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EF6D65C-5446-4AB6-9740-7717755C7D1D}"/>
              </a:ext>
            </a:extLst>
          </p:cNvPr>
          <p:cNvSpPr/>
          <p:nvPr/>
        </p:nvSpPr>
        <p:spPr>
          <a:xfrm>
            <a:off x="3631706" y="3596054"/>
            <a:ext cx="351210" cy="245274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8BFAFE9-C39B-49B8-9D18-43A0F3AFE7B2}"/>
              </a:ext>
            </a:extLst>
          </p:cNvPr>
          <p:cNvSpPr/>
          <p:nvPr/>
        </p:nvSpPr>
        <p:spPr>
          <a:xfrm>
            <a:off x="2527538" y="3221026"/>
            <a:ext cx="1569678" cy="620301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E8B04655-D6C9-4F9F-8BD9-41D50284C9D9}"/>
              </a:ext>
            </a:extLst>
          </p:cNvPr>
          <p:cNvCxnSpPr>
            <a:cxnSpLocks/>
          </p:cNvCxnSpPr>
          <p:nvPr/>
        </p:nvCxnSpPr>
        <p:spPr>
          <a:xfrm flipV="1">
            <a:off x="4097216" y="2954215"/>
            <a:ext cx="2147876" cy="764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75AC20AA-AF8E-4A51-B2D4-6705D608E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359" y="0"/>
            <a:ext cx="3101720" cy="678728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81E1CB9-F709-4ED6-9FE7-53F126B8D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644" y="0"/>
            <a:ext cx="2651685" cy="674638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1AD8D23-E29D-4D4D-AE07-15B1F96F39F4}"/>
              </a:ext>
            </a:extLst>
          </p:cNvPr>
          <p:cNvSpPr txBox="1"/>
          <p:nvPr/>
        </p:nvSpPr>
        <p:spPr>
          <a:xfrm>
            <a:off x="3807311" y="329001"/>
            <a:ext cx="30380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深入图书章节目录检索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0DECCB0-4FB2-4A9D-A99A-C4397DD56F86}"/>
              </a:ext>
            </a:extLst>
          </p:cNvPr>
          <p:cNvSpPr/>
          <p:nvPr/>
        </p:nvSpPr>
        <p:spPr>
          <a:xfrm>
            <a:off x="83289" y="152335"/>
            <a:ext cx="2157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1.4 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资源获取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81B694F0-7DD4-4379-97FD-29B87EC2111B}"/>
              </a:ext>
            </a:extLst>
          </p:cNvPr>
          <p:cNvGrpSpPr/>
          <p:nvPr/>
        </p:nvGrpSpPr>
        <p:grpSpPr>
          <a:xfrm>
            <a:off x="0" y="697136"/>
            <a:ext cx="11273869" cy="154819"/>
            <a:chOff x="0" y="697136"/>
            <a:chExt cx="11273869" cy="154819"/>
          </a:xfrm>
        </p:grpSpPr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930C68ED-6C2B-4B35-B0C9-B8D2E69A687B}"/>
                </a:ext>
              </a:extLst>
            </p:cNvPr>
            <p:cNvCxnSpPr/>
            <p:nvPr/>
          </p:nvCxnSpPr>
          <p:spPr>
            <a:xfrm>
              <a:off x="0" y="851955"/>
              <a:ext cx="11273869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任意多边形 70">
              <a:extLst>
                <a:ext uri="{FF2B5EF4-FFF2-40B4-BE49-F238E27FC236}">
                  <a16:creationId xmlns:a16="http://schemas.microsoft.com/office/drawing/2014/main" id="{41BD00AF-C6C6-4B1D-8869-A86069264110}"/>
                </a:ext>
              </a:extLst>
            </p:cNvPr>
            <p:cNvSpPr/>
            <p:nvPr/>
          </p:nvSpPr>
          <p:spPr>
            <a:xfrm flipV="1">
              <a:off x="0" y="697136"/>
              <a:ext cx="1967533" cy="78378"/>
            </a:xfrm>
            <a:custGeom>
              <a:avLst/>
              <a:gdLst>
                <a:gd name="connsiteX0" fmla="*/ 1585578 w 1713495"/>
                <a:gd name="connsiteY0" fmla="*/ 78378 h 78378"/>
                <a:gd name="connsiteX1" fmla="*/ 0 w 1713495"/>
                <a:gd name="connsiteY1" fmla="*/ 78378 h 78378"/>
                <a:gd name="connsiteX2" fmla="*/ 0 w 1713495"/>
                <a:gd name="connsiteY2" fmla="*/ 0 h 78378"/>
                <a:gd name="connsiteX3" fmla="*/ 1713495 w 1713495"/>
                <a:gd name="connsiteY3" fmla="*/ 0 h 7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495" h="78378">
                  <a:moveTo>
                    <a:pt x="1585578" y="78378"/>
                  </a:moveTo>
                  <a:lnTo>
                    <a:pt x="0" y="78378"/>
                  </a:lnTo>
                  <a:lnTo>
                    <a:pt x="0" y="0"/>
                  </a:lnTo>
                  <a:lnTo>
                    <a:pt x="1713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平行四边形 65">
              <a:extLst>
                <a:ext uri="{FF2B5EF4-FFF2-40B4-BE49-F238E27FC236}">
                  <a16:creationId xmlns:a16="http://schemas.microsoft.com/office/drawing/2014/main" id="{B336D77C-A729-4FF3-8817-436B7D1335A7}"/>
                </a:ext>
              </a:extLst>
            </p:cNvPr>
            <p:cNvSpPr/>
            <p:nvPr/>
          </p:nvSpPr>
          <p:spPr>
            <a:xfrm flipV="1">
              <a:off x="1898464" y="697136"/>
              <a:ext cx="1033431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平行四边形 66">
              <a:extLst>
                <a:ext uri="{FF2B5EF4-FFF2-40B4-BE49-F238E27FC236}">
                  <a16:creationId xmlns:a16="http://schemas.microsoft.com/office/drawing/2014/main" id="{8987EC36-7259-44CF-B7C5-0356131F3C7B}"/>
                </a:ext>
              </a:extLst>
            </p:cNvPr>
            <p:cNvSpPr/>
            <p:nvPr/>
          </p:nvSpPr>
          <p:spPr>
            <a:xfrm flipV="1">
              <a:off x="2906048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平行四边形 67">
              <a:extLst>
                <a:ext uri="{FF2B5EF4-FFF2-40B4-BE49-F238E27FC236}">
                  <a16:creationId xmlns:a16="http://schemas.microsoft.com/office/drawing/2014/main" id="{017615E7-A9A0-4A9E-A98F-A2F7AA5DA413}"/>
                </a:ext>
              </a:extLst>
            </p:cNvPr>
            <p:cNvSpPr/>
            <p:nvPr/>
          </p:nvSpPr>
          <p:spPr>
            <a:xfrm flipV="1">
              <a:off x="3334911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平行四边形 68">
              <a:extLst>
                <a:ext uri="{FF2B5EF4-FFF2-40B4-BE49-F238E27FC236}">
                  <a16:creationId xmlns:a16="http://schemas.microsoft.com/office/drawing/2014/main" id="{D39797DB-3B68-461F-BF6E-4CC1F82418A5}"/>
                </a:ext>
              </a:extLst>
            </p:cNvPr>
            <p:cNvSpPr/>
            <p:nvPr/>
          </p:nvSpPr>
          <p:spPr>
            <a:xfrm flipV="1">
              <a:off x="3763773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B3BFB95-9496-432B-87DC-F26A6E875AE2}"/>
              </a:ext>
            </a:extLst>
          </p:cNvPr>
          <p:cNvGrpSpPr/>
          <p:nvPr/>
        </p:nvGrpSpPr>
        <p:grpSpPr>
          <a:xfrm>
            <a:off x="3789621" y="192472"/>
            <a:ext cx="7240108" cy="572303"/>
            <a:chOff x="3482502" y="1187170"/>
            <a:chExt cx="7240108" cy="57230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FEA881E-D0CF-4AE8-ADE9-F2DA6311CBFB}"/>
                </a:ext>
              </a:extLst>
            </p:cNvPr>
            <p:cNvGrpSpPr/>
            <p:nvPr/>
          </p:nvGrpSpPr>
          <p:grpSpPr>
            <a:xfrm>
              <a:off x="5269193" y="1187170"/>
              <a:ext cx="1815088" cy="572303"/>
              <a:chOff x="3666731" y="1984470"/>
              <a:chExt cx="2636520" cy="1447800"/>
            </a:xfrm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任意多边形 10">
                <a:extLst>
                  <a:ext uri="{FF2B5EF4-FFF2-40B4-BE49-F238E27FC236}">
                    <a16:creationId xmlns:a16="http://schemas.microsoft.com/office/drawing/2014/main" id="{A2F82415-FED7-4CF2-A013-7E9242E13B57}"/>
                  </a:ext>
                </a:extLst>
              </p:cNvPr>
              <p:cNvSpPr/>
              <p:nvPr/>
            </p:nvSpPr>
            <p:spPr>
              <a:xfrm>
                <a:off x="3666731" y="1984470"/>
                <a:ext cx="2636520" cy="1447800"/>
              </a:xfrm>
              <a:custGeom>
                <a:avLst/>
                <a:gdLst>
                  <a:gd name="connsiteX0" fmla="*/ 0 w 2636520"/>
                  <a:gd name="connsiteY0" fmla="*/ 0 h 1447800"/>
                  <a:gd name="connsiteX1" fmla="*/ 2103122 w 2636520"/>
                  <a:gd name="connsiteY1" fmla="*/ 0 h 1447800"/>
                  <a:gd name="connsiteX2" fmla="*/ 2636520 w 2636520"/>
                  <a:gd name="connsiteY2" fmla="*/ 723900 h 1447800"/>
                  <a:gd name="connsiteX3" fmla="*/ 2103122 w 2636520"/>
                  <a:gd name="connsiteY3" fmla="*/ 1447800 h 1447800"/>
                  <a:gd name="connsiteX4" fmla="*/ 0 w 2636520"/>
                  <a:gd name="connsiteY4" fmla="*/ 1447800 h 1447800"/>
                  <a:gd name="connsiteX5" fmla="*/ 0 w 2636520"/>
                  <a:gd name="connsiteY5" fmla="*/ 1442632 h 1447800"/>
                  <a:gd name="connsiteX6" fmla="*/ 529590 w 2636520"/>
                  <a:gd name="connsiteY6" fmla="*/ 723900 h 1447800"/>
                  <a:gd name="connsiteX7" fmla="*/ 0 w 2636520"/>
                  <a:gd name="connsiteY7" fmla="*/ 5168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6520" h="1447800">
                    <a:moveTo>
                      <a:pt x="0" y="0"/>
                    </a:moveTo>
                    <a:lnTo>
                      <a:pt x="2103122" y="0"/>
                    </a:lnTo>
                    <a:lnTo>
                      <a:pt x="2636520" y="723900"/>
                    </a:lnTo>
                    <a:lnTo>
                      <a:pt x="2103122" y="1447800"/>
                    </a:lnTo>
                    <a:lnTo>
                      <a:pt x="0" y="1447800"/>
                    </a:lnTo>
                    <a:lnTo>
                      <a:pt x="0" y="1442632"/>
                    </a:lnTo>
                    <a:lnTo>
                      <a:pt x="529590" y="723900"/>
                    </a:lnTo>
                    <a:lnTo>
                      <a:pt x="0" y="5168"/>
                    </a:lnTo>
                    <a:close/>
                  </a:path>
                </a:pathLst>
              </a:custGeom>
              <a:solidFill>
                <a:schemeClr val="accent2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文本框 35">
                <a:extLst>
                  <a:ext uri="{FF2B5EF4-FFF2-40B4-BE49-F238E27FC236}">
                    <a16:creationId xmlns:a16="http://schemas.microsoft.com/office/drawing/2014/main" id="{7880E9B5-7781-42E1-9FBB-0FB9FC37E948}"/>
                  </a:ext>
                </a:extLst>
              </p:cNvPr>
              <p:cNvSpPr txBox="1"/>
              <p:nvPr/>
            </p:nvSpPr>
            <p:spPr>
              <a:xfrm>
                <a:off x="3971726" y="2280140"/>
                <a:ext cx="2230360" cy="856467"/>
              </a:xfrm>
              <a:prstGeom prst="rect">
                <a:avLst/>
              </a:prstGeom>
              <a:noFill/>
              <a:ln w="508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试读</a:t>
                </a:r>
                <a:endParaRPr kumimoji="0" lang="zh-CN" altLang="en-US" sz="1600" b="1" i="0" u="none" strike="noStrike" kern="1200" cap="none" spc="0" normalizeH="0" baseline="-3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A9A5BB5-E441-4228-AC87-4116A9DD4C81}"/>
                </a:ext>
              </a:extLst>
            </p:cNvPr>
            <p:cNvGrpSpPr/>
            <p:nvPr/>
          </p:nvGrpSpPr>
          <p:grpSpPr>
            <a:xfrm>
              <a:off x="3482502" y="1187170"/>
              <a:ext cx="1815088" cy="572303"/>
              <a:chOff x="1436370" y="1984470"/>
              <a:chExt cx="2636520" cy="1447800"/>
            </a:xfrm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任意多边形 13">
                <a:extLst>
                  <a:ext uri="{FF2B5EF4-FFF2-40B4-BE49-F238E27FC236}">
                    <a16:creationId xmlns:a16="http://schemas.microsoft.com/office/drawing/2014/main" id="{040B4452-3F2E-4584-A4B2-C808DE04B504}"/>
                  </a:ext>
                </a:extLst>
              </p:cNvPr>
              <p:cNvSpPr/>
              <p:nvPr/>
            </p:nvSpPr>
            <p:spPr>
              <a:xfrm>
                <a:off x="1436370" y="1984470"/>
                <a:ext cx="2636520" cy="1447800"/>
              </a:xfrm>
              <a:custGeom>
                <a:avLst/>
                <a:gdLst>
                  <a:gd name="connsiteX0" fmla="*/ 0 w 2636520"/>
                  <a:gd name="connsiteY0" fmla="*/ 0 h 1447800"/>
                  <a:gd name="connsiteX1" fmla="*/ 2103122 w 2636520"/>
                  <a:gd name="connsiteY1" fmla="*/ 0 h 1447800"/>
                  <a:gd name="connsiteX2" fmla="*/ 2636520 w 2636520"/>
                  <a:gd name="connsiteY2" fmla="*/ 723900 h 1447800"/>
                  <a:gd name="connsiteX3" fmla="*/ 2103122 w 2636520"/>
                  <a:gd name="connsiteY3" fmla="*/ 1447800 h 1447800"/>
                  <a:gd name="connsiteX4" fmla="*/ 0 w 2636520"/>
                  <a:gd name="connsiteY4" fmla="*/ 1447800 h 1447800"/>
                  <a:gd name="connsiteX5" fmla="*/ 0 w 2636520"/>
                  <a:gd name="connsiteY5" fmla="*/ 1442632 h 1447800"/>
                  <a:gd name="connsiteX6" fmla="*/ 529590 w 2636520"/>
                  <a:gd name="connsiteY6" fmla="*/ 723900 h 1447800"/>
                  <a:gd name="connsiteX7" fmla="*/ 0 w 2636520"/>
                  <a:gd name="connsiteY7" fmla="*/ 5168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6520" h="1447800">
                    <a:moveTo>
                      <a:pt x="0" y="0"/>
                    </a:moveTo>
                    <a:lnTo>
                      <a:pt x="2103122" y="0"/>
                    </a:lnTo>
                    <a:lnTo>
                      <a:pt x="2636520" y="723900"/>
                    </a:lnTo>
                    <a:lnTo>
                      <a:pt x="2103122" y="1447800"/>
                    </a:lnTo>
                    <a:lnTo>
                      <a:pt x="0" y="1447800"/>
                    </a:lnTo>
                    <a:lnTo>
                      <a:pt x="0" y="1442632"/>
                    </a:lnTo>
                    <a:lnTo>
                      <a:pt x="529590" y="723900"/>
                    </a:lnTo>
                    <a:lnTo>
                      <a:pt x="0" y="5168"/>
                    </a:lnTo>
                    <a:close/>
                  </a:path>
                </a:pathLst>
              </a:custGeom>
              <a:solidFill>
                <a:schemeClr val="accent1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文本框 43">
                <a:extLst>
                  <a:ext uri="{FF2B5EF4-FFF2-40B4-BE49-F238E27FC236}">
                    <a16:creationId xmlns:a16="http://schemas.microsoft.com/office/drawing/2014/main" id="{1BD72694-409E-4355-81C5-E42C08B09573}"/>
                  </a:ext>
                </a:extLst>
              </p:cNvPr>
              <p:cNvSpPr txBox="1"/>
              <p:nvPr/>
            </p:nvSpPr>
            <p:spPr>
              <a:xfrm>
                <a:off x="1709210" y="2319723"/>
                <a:ext cx="2293960" cy="777295"/>
              </a:xfrm>
              <a:prstGeom prst="rect">
                <a:avLst/>
              </a:prstGeom>
              <a:noFill/>
              <a:ln w="508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馆藏纸本</a:t>
                </a:r>
                <a:endParaRPr kumimoji="0" lang="zh-CN" altLang="en-US" sz="1600" b="1" i="0" u="none" strike="noStrike" kern="1200" cap="none" spc="0" normalizeH="0" baseline="-3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4AD2D131-18E6-4DBF-BE99-1900C6B69939}"/>
                </a:ext>
              </a:extLst>
            </p:cNvPr>
            <p:cNvGrpSpPr/>
            <p:nvPr/>
          </p:nvGrpSpPr>
          <p:grpSpPr>
            <a:xfrm>
              <a:off x="8907522" y="1187170"/>
              <a:ext cx="1815088" cy="572303"/>
              <a:chOff x="8127453" y="1984470"/>
              <a:chExt cx="2636520" cy="1447800"/>
            </a:xfrm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任意多边形 16">
                <a:extLst>
                  <a:ext uri="{FF2B5EF4-FFF2-40B4-BE49-F238E27FC236}">
                    <a16:creationId xmlns:a16="http://schemas.microsoft.com/office/drawing/2014/main" id="{CD4B6B52-A9F8-4650-83A2-541E7E3677D2}"/>
                  </a:ext>
                </a:extLst>
              </p:cNvPr>
              <p:cNvSpPr/>
              <p:nvPr/>
            </p:nvSpPr>
            <p:spPr>
              <a:xfrm>
                <a:off x="8127453" y="1984470"/>
                <a:ext cx="2636520" cy="1447800"/>
              </a:xfrm>
              <a:custGeom>
                <a:avLst/>
                <a:gdLst>
                  <a:gd name="connsiteX0" fmla="*/ 0 w 2636520"/>
                  <a:gd name="connsiteY0" fmla="*/ 0 h 1447800"/>
                  <a:gd name="connsiteX1" fmla="*/ 2103122 w 2636520"/>
                  <a:gd name="connsiteY1" fmla="*/ 0 h 1447800"/>
                  <a:gd name="connsiteX2" fmla="*/ 2636520 w 2636520"/>
                  <a:gd name="connsiteY2" fmla="*/ 723900 h 1447800"/>
                  <a:gd name="connsiteX3" fmla="*/ 2103122 w 2636520"/>
                  <a:gd name="connsiteY3" fmla="*/ 1447800 h 1447800"/>
                  <a:gd name="connsiteX4" fmla="*/ 0 w 2636520"/>
                  <a:gd name="connsiteY4" fmla="*/ 1447800 h 1447800"/>
                  <a:gd name="connsiteX5" fmla="*/ 0 w 2636520"/>
                  <a:gd name="connsiteY5" fmla="*/ 1442632 h 1447800"/>
                  <a:gd name="connsiteX6" fmla="*/ 529590 w 2636520"/>
                  <a:gd name="connsiteY6" fmla="*/ 723900 h 1447800"/>
                  <a:gd name="connsiteX7" fmla="*/ 0 w 2636520"/>
                  <a:gd name="connsiteY7" fmla="*/ 5168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6520" h="1447800">
                    <a:moveTo>
                      <a:pt x="0" y="0"/>
                    </a:moveTo>
                    <a:lnTo>
                      <a:pt x="2103122" y="0"/>
                    </a:lnTo>
                    <a:lnTo>
                      <a:pt x="2636520" y="723900"/>
                    </a:lnTo>
                    <a:lnTo>
                      <a:pt x="2103122" y="1447800"/>
                    </a:lnTo>
                    <a:lnTo>
                      <a:pt x="0" y="1447800"/>
                    </a:lnTo>
                    <a:lnTo>
                      <a:pt x="0" y="1442632"/>
                    </a:lnTo>
                    <a:lnTo>
                      <a:pt x="529590" y="723900"/>
                    </a:lnTo>
                    <a:lnTo>
                      <a:pt x="0" y="5168"/>
                    </a:lnTo>
                    <a:close/>
                  </a:path>
                </a:pathLst>
              </a:custGeom>
              <a:solidFill>
                <a:schemeClr val="accent4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文本框 46">
                <a:extLst>
                  <a:ext uri="{FF2B5EF4-FFF2-40B4-BE49-F238E27FC236}">
                    <a16:creationId xmlns:a16="http://schemas.microsoft.com/office/drawing/2014/main" id="{19C3BEF9-BD9A-4AF1-8BD8-26DD86D84354}"/>
                  </a:ext>
                </a:extLst>
              </p:cNvPr>
              <p:cNvSpPr txBox="1"/>
              <p:nvPr/>
            </p:nvSpPr>
            <p:spPr>
              <a:xfrm>
                <a:off x="8439016" y="2252234"/>
                <a:ext cx="2230360" cy="912269"/>
              </a:xfrm>
              <a:prstGeom prst="rect">
                <a:avLst/>
              </a:prstGeom>
              <a:noFill/>
              <a:ln w="508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汇雅电子书</a:t>
                </a:r>
                <a:endParaRPr kumimoji="0" lang="zh-CN" altLang="en-US" sz="1600" b="1" i="0" u="none" strike="noStrike" kern="1200" cap="none" spc="0" normalizeH="0" baseline="-3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4BFD8CE-7349-4565-9F49-96C23E7BBE3A}"/>
                </a:ext>
              </a:extLst>
            </p:cNvPr>
            <p:cNvGrpSpPr/>
            <p:nvPr/>
          </p:nvGrpSpPr>
          <p:grpSpPr>
            <a:xfrm>
              <a:off x="7088357" y="1187170"/>
              <a:ext cx="1815088" cy="572303"/>
              <a:chOff x="5897092" y="1984470"/>
              <a:chExt cx="2636520" cy="1447800"/>
            </a:xfrm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任意多边形 19">
                <a:extLst>
                  <a:ext uri="{FF2B5EF4-FFF2-40B4-BE49-F238E27FC236}">
                    <a16:creationId xmlns:a16="http://schemas.microsoft.com/office/drawing/2014/main" id="{CAB00EA1-7816-4706-835F-85DD64AB41F8}"/>
                  </a:ext>
                </a:extLst>
              </p:cNvPr>
              <p:cNvSpPr/>
              <p:nvPr/>
            </p:nvSpPr>
            <p:spPr>
              <a:xfrm>
                <a:off x="5897092" y="1984470"/>
                <a:ext cx="2636520" cy="1447800"/>
              </a:xfrm>
              <a:custGeom>
                <a:avLst/>
                <a:gdLst>
                  <a:gd name="connsiteX0" fmla="*/ 0 w 2636520"/>
                  <a:gd name="connsiteY0" fmla="*/ 0 h 1447800"/>
                  <a:gd name="connsiteX1" fmla="*/ 2103122 w 2636520"/>
                  <a:gd name="connsiteY1" fmla="*/ 0 h 1447800"/>
                  <a:gd name="connsiteX2" fmla="*/ 2636520 w 2636520"/>
                  <a:gd name="connsiteY2" fmla="*/ 723900 h 1447800"/>
                  <a:gd name="connsiteX3" fmla="*/ 2103122 w 2636520"/>
                  <a:gd name="connsiteY3" fmla="*/ 1447800 h 1447800"/>
                  <a:gd name="connsiteX4" fmla="*/ 0 w 2636520"/>
                  <a:gd name="connsiteY4" fmla="*/ 1447800 h 1447800"/>
                  <a:gd name="connsiteX5" fmla="*/ 0 w 2636520"/>
                  <a:gd name="connsiteY5" fmla="*/ 1442632 h 1447800"/>
                  <a:gd name="connsiteX6" fmla="*/ 529590 w 2636520"/>
                  <a:gd name="connsiteY6" fmla="*/ 723900 h 1447800"/>
                  <a:gd name="connsiteX7" fmla="*/ 0 w 2636520"/>
                  <a:gd name="connsiteY7" fmla="*/ 5168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6520" h="1447800">
                    <a:moveTo>
                      <a:pt x="0" y="0"/>
                    </a:moveTo>
                    <a:lnTo>
                      <a:pt x="2103122" y="0"/>
                    </a:lnTo>
                    <a:lnTo>
                      <a:pt x="2636520" y="723900"/>
                    </a:lnTo>
                    <a:lnTo>
                      <a:pt x="2103122" y="1447800"/>
                    </a:lnTo>
                    <a:lnTo>
                      <a:pt x="0" y="1447800"/>
                    </a:lnTo>
                    <a:lnTo>
                      <a:pt x="0" y="1442632"/>
                    </a:lnTo>
                    <a:lnTo>
                      <a:pt x="529590" y="723900"/>
                    </a:lnTo>
                    <a:lnTo>
                      <a:pt x="0" y="5168"/>
                    </a:lnTo>
                    <a:close/>
                  </a:path>
                </a:pathLst>
              </a:custGeom>
              <a:solidFill>
                <a:schemeClr val="accent3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文本框 49">
                <a:extLst>
                  <a:ext uri="{FF2B5EF4-FFF2-40B4-BE49-F238E27FC236}">
                    <a16:creationId xmlns:a16="http://schemas.microsoft.com/office/drawing/2014/main" id="{B49DA4D0-EA28-4AF5-9AD4-9786C8740A1A}"/>
                  </a:ext>
                </a:extLst>
              </p:cNvPr>
              <p:cNvSpPr txBox="1"/>
              <p:nvPr/>
            </p:nvSpPr>
            <p:spPr>
              <a:xfrm>
                <a:off x="6227712" y="2319728"/>
                <a:ext cx="2205655" cy="777295"/>
              </a:xfrm>
              <a:prstGeom prst="rect">
                <a:avLst/>
              </a:prstGeom>
              <a:noFill/>
              <a:ln w="508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文献传递</a:t>
                </a:r>
                <a:endParaRPr kumimoji="0" lang="zh-CN" altLang="en-US" sz="1600" b="1" i="0" u="none" strike="noStrike" kern="1200" cap="none" spc="0" normalizeH="0" baseline="-3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2094FC2-0095-4C6A-8E29-F7D3019EF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6" y="1006798"/>
            <a:ext cx="10916605" cy="56587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6EEEE0-95A6-4C5C-AAA0-FB17D9F07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624" y="2614609"/>
            <a:ext cx="6118970" cy="4205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6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0DECCB0-4FB2-4A9D-A99A-C4397DD56F86}"/>
              </a:ext>
            </a:extLst>
          </p:cNvPr>
          <p:cNvSpPr/>
          <p:nvPr/>
        </p:nvSpPr>
        <p:spPr>
          <a:xfrm>
            <a:off x="330480" y="212915"/>
            <a:ext cx="4055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1.4 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资源获取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---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文献传递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81B694F0-7DD4-4379-97FD-29B87EC2111B}"/>
              </a:ext>
            </a:extLst>
          </p:cNvPr>
          <p:cNvGrpSpPr/>
          <p:nvPr/>
        </p:nvGrpSpPr>
        <p:grpSpPr>
          <a:xfrm>
            <a:off x="0" y="697136"/>
            <a:ext cx="11273869" cy="154819"/>
            <a:chOff x="0" y="697136"/>
            <a:chExt cx="11273869" cy="154819"/>
          </a:xfrm>
        </p:grpSpPr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930C68ED-6C2B-4B35-B0C9-B8D2E69A687B}"/>
                </a:ext>
              </a:extLst>
            </p:cNvPr>
            <p:cNvCxnSpPr/>
            <p:nvPr/>
          </p:nvCxnSpPr>
          <p:spPr>
            <a:xfrm>
              <a:off x="0" y="851955"/>
              <a:ext cx="11273869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任意多边形 70">
              <a:extLst>
                <a:ext uri="{FF2B5EF4-FFF2-40B4-BE49-F238E27FC236}">
                  <a16:creationId xmlns:a16="http://schemas.microsoft.com/office/drawing/2014/main" id="{41BD00AF-C6C6-4B1D-8869-A86069264110}"/>
                </a:ext>
              </a:extLst>
            </p:cNvPr>
            <p:cNvSpPr/>
            <p:nvPr/>
          </p:nvSpPr>
          <p:spPr>
            <a:xfrm flipV="1">
              <a:off x="0" y="697136"/>
              <a:ext cx="1967533" cy="78378"/>
            </a:xfrm>
            <a:custGeom>
              <a:avLst/>
              <a:gdLst>
                <a:gd name="connsiteX0" fmla="*/ 1585578 w 1713495"/>
                <a:gd name="connsiteY0" fmla="*/ 78378 h 78378"/>
                <a:gd name="connsiteX1" fmla="*/ 0 w 1713495"/>
                <a:gd name="connsiteY1" fmla="*/ 78378 h 78378"/>
                <a:gd name="connsiteX2" fmla="*/ 0 w 1713495"/>
                <a:gd name="connsiteY2" fmla="*/ 0 h 78378"/>
                <a:gd name="connsiteX3" fmla="*/ 1713495 w 1713495"/>
                <a:gd name="connsiteY3" fmla="*/ 0 h 7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495" h="78378">
                  <a:moveTo>
                    <a:pt x="1585578" y="78378"/>
                  </a:moveTo>
                  <a:lnTo>
                    <a:pt x="0" y="78378"/>
                  </a:lnTo>
                  <a:lnTo>
                    <a:pt x="0" y="0"/>
                  </a:lnTo>
                  <a:lnTo>
                    <a:pt x="1713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平行四边形 65">
              <a:extLst>
                <a:ext uri="{FF2B5EF4-FFF2-40B4-BE49-F238E27FC236}">
                  <a16:creationId xmlns:a16="http://schemas.microsoft.com/office/drawing/2014/main" id="{B336D77C-A729-4FF3-8817-436B7D1335A7}"/>
                </a:ext>
              </a:extLst>
            </p:cNvPr>
            <p:cNvSpPr/>
            <p:nvPr/>
          </p:nvSpPr>
          <p:spPr>
            <a:xfrm flipV="1">
              <a:off x="1898464" y="697136"/>
              <a:ext cx="1033431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平行四边形 66">
              <a:extLst>
                <a:ext uri="{FF2B5EF4-FFF2-40B4-BE49-F238E27FC236}">
                  <a16:creationId xmlns:a16="http://schemas.microsoft.com/office/drawing/2014/main" id="{8987EC36-7259-44CF-B7C5-0356131F3C7B}"/>
                </a:ext>
              </a:extLst>
            </p:cNvPr>
            <p:cNvSpPr/>
            <p:nvPr/>
          </p:nvSpPr>
          <p:spPr>
            <a:xfrm flipV="1">
              <a:off x="2906048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平行四边形 67">
              <a:extLst>
                <a:ext uri="{FF2B5EF4-FFF2-40B4-BE49-F238E27FC236}">
                  <a16:creationId xmlns:a16="http://schemas.microsoft.com/office/drawing/2014/main" id="{017615E7-A9A0-4A9E-A98F-A2F7AA5DA413}"/>
                </a:ext>
              </a:extLst>
            </p:cNvPr>
            <p:cNvSpPr/>
            <p:nvPr/>
          </p:nvSpPr>
          <p:spPr>
            <a:xfrm flipV="1">
              <a:off x="3334911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平行四边形 68">
              <a:extLst>
                <a:ext uri="{FF2B5EF4-FFF2-40B4-BE49-F238E27FC236}">
                  <a16:creationId xmlns:a16="http://schemas.microsoft.com/office/drawing/2014/main" id="{D39797DB-3B68-461F-BF6E-4CC1F82418A5}"/>
                </a:ext>
              </a:extLst>
            </p:cNvPr>
            <p:cNvSpPr/>
            <p:nvPr/>
          </p:nvSpPr>
          <p:spPr>
            <a:xfrm flipV="1">
              <a:off x="3763773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0A59524-20E9-4808-8606-A58E67184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81" y="963914"/>
            <a:ext cx="11003579" cy="568116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F145C41-0543-48C1-977F-77854AE3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86" y="952889"/>
            <a:ext cx="7094883" cy="56120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09C42E4-586F-42E5-BA61-EB1B9CE7C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158" y="952889"/>
            <a:ext cx="7344502" cy="56120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0EA1FA7-645B-4A13-BC9E-DF36F8F13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86" y="1029331"/>
            <a:ext cx="7182211" cy="568116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813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H_PageTitle">
            <a:extLst>
              <a:ext uri="{FF2B5EF4-FFF2-40B4-BE49-F238E27FC236}">
                <a16:creationId xmlns:a16="http://schemas.microsoft.com/office/drawing/2014/main" id="{9F0E7DA6-270B-4751-9054-D6F1BA47484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0038" y="108231"/>
            <a:ext cx="42481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1.4 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图书获取途径</a:t>
            </a:r>
          </a:p>
        </p:txBody>
      </p:sp>
      <p:graphicFrame>
        <p:nvGraphicFramePr>
          <p:cNvPr id="13" name="图示 12">
            <a:extLst>
              <a:ext uri="{FF2B5EF4-FFF2-40B4-BE49-F238E27FC236}">
                <a16:creationId xmlns:a16="http://schemas.microsoft.com/office/drawing/2014/main" id="{CF524356-F2F3-4677-9F7F-A88F3B127574}"/>
              </a:ext>
            </a:extLst>
          </p:cNvPr>
          <p:cNvGraphicFramePr/>
          <p:nvPr/>
        </p:nvGraphicFramePr>
        <p:xfrm>
          <a:off x="9266843" y="708660"/>
          <a:ext cx="3007360" cy="544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088C8267-9B2D-4D4C-A607-D4AF1F8C93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399" y="708660"/>
            <a:ext cx="9079346" cy="568414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7CE094A-9A2A-4E57-97AC-2C4D36050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833314"/>
            <a:ext cx="6590656" cy="591645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E254553-9B2E-44D2-800C-7CCC763979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11" y="1489742"/>
            <a:ext cx="7702968" cy="494186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4678D40-2990-430F-9826-BCC02D05B1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9770" y="669851"/>
            <a:ext cx="4249009" cy="48316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1BA2635-C577-4C74-8A3B-37F03047187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9560" b="-267"/>
          <a:stretch/>
        </p:blipFill>
        <p:spPr>
          <a:xfrm>
            <a:off x="7668600" y="669851"/>
            <a:ext cx="1722728" cy="48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PageTitle">
            <a:extLst>
              <a:ext uri="{FF2B5EF4-FFF2-40B4-BE49-F238E27FC236}">
                <a16:creationId xmlns:a16="http://schemas.microsoft.com/office/drawing/2014/main" id="{05DC847B-0A03-4D75-9747-473166BE89D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4677" y="212162"/>
            <a:ext cx="42481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1.4 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图书下载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E0048F3-9443-43F2-9647-E9D3D9618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14" y="786168"/>
            <a:ext cx="10181486" cy="57277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D47AFB6-D626-4750-AA4B-F73D57C8A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14" y="3122669"/>
            <a:ext cx="3560013" cy="34528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8850F6-414E-4D84-B5F2-1FA672D30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603" y="3122669"/>
            <a:ext cx="3445897" cy="34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374747" y="217459"/>
            <a:ext cx="367980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个人认证账号 漫游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47" y="1263987"/>
            <a:ext cx="11447124" cy="532475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707" y="1233378"/>
            <a:ext cx="4804643" cy="347330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矩形 4"/>
          <p:cNvSpPr/>
          <p:nvPr/>
        </p:nvSpPr>
        <p:spPr>
          <a:xfrm>
            <a:off x="4295555" y="283537"/>
            <a:ext cx="7159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为更好的使用体验，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解决在非学校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范围内，对读秀的访问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13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tile tx="11811000" ty="5080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s_1"/>
          <p:cNvSpPr/>
          <p:nvPr>
            <p:custDataLst>
              <p:tags r:id="rId3"/>
            </p:custDataLst>
          </p:nvPr>
        </p:nvSpPr>
        <p:spPr>
          <a:xfrm>
            <a:off x="10410910" y="1578484"/>
            <a:ext cx="908524" cy="90852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2" name="MH_Others_2"/>
          <p:cNvSpPr/>
          <p:nvPr>
            <p:custDataLst>
              <p:tags r:id="rId4"/>
            </p:custDataLst>
          </p:nvPr>
        </p:nvSpPr>
        <p:spPr>
          <a:xfrm>
            <a:off x="9783594" y="879577"/>
            <a:ext cx="627317" cy="627317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3" name="PA_MH_Others_3"/>
          <p:cNvSpPr txBox="1"/>
          <p:nvPr>
            <p:custDataLst>
              <p:tags r:id="rId5"/>
            </p:custDataLst>
          </p:nvPr>
        </p:nvSpPr>
        <p:spPr>
          <a:xfrm>
            <a:off x="9745493" y="1118804"/>
            <a:ext cx="744546" cy="3506091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Autofit/>
          </a:bodyPr>
          <a:lstStyle/>
          <a:p>
            <a:r>
              <a:rPr lang="en-US" altLang="zh-CN" sz="4000" spc="200">
                <a:solidFill>
                  <a:schemeClr val="accent2"/>
                </a:solidFill>
                <a:cs typeface="+mn-ea"/>
                <a:sym typeface="+mn-lt"/>
              </a:rPr>
              <a:t>C</a:t>
            </a:r>
            <a:r>
              <a:rPr lang="en-US" altLang="zh-CN" sz="2800" spc="200">
                <a:solidFill>
                  <a:schemeClr val="accent2"/>
                </a:solidFill>
                <a:cs typeface="+mn-ea"/>
                <a:sym typeface="+mn-lt"/>
              </a:rPr>
              <a:t>hapter</a:t>
            </a:r>
            <a:endParaRPr lang="zh-CN" altLang="en-US" sz="2800" spc="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4" name="PA_MH_Others_4"/>
          <p:cNvSpPr txBox="1"/>
          <p:nvPr>
            <p:custDataLst>
              <p:tags r:id="rId6"/>
            </p:custDataLst>
          </p:nvPr>
        </p:nvSpPr>
        <p:spPr>
          <a:xfrm>
            <a:off x="10274284" y="682338"/>
            <a:ext cx="1015663" cy="1653988"/>
          </a:xfrm>
          <a:prstGeom prst="rect">
            <a:avLst/>
          </a:prstGeom>
          <a:noFill/>
        </p:spPr>
        <p:txBody>
          <a:bodyPr vert="eaVert" wrap="square" rtlCol="0" anchor="ctr" anchorCtr="0">
            <a:norm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cs typeface="+mn-ea"/>
                <a:sym typeface="+mn-lt"/>
              </a:rPr>
              <a:t>章节</a:t>
            </a:r>
          </a:p>
        </p:txBody>
      </p:sp>
      <p:sp>
        <p:nvSpPr>
          <p:cNvPr id="8" name="MH_Number"/>
          <p:cNvSpPr/>
          <p:nvPr>
            <p:custDataLst>
              <p:tags r:id="rId7"/>
            </p:custDataLst>
          </p:nvPr>
        </p:nvSpPr>
        <p:spPr>
          <a:xfrm>
            <a:off x="8945587" y="2336327"/>
            <a:ext cx="882105" cy="8821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800" dirty="0">
                <a:solidFill>
                  <a:srgbClr val="FFFFFF"/>
                </a:solidFill>
                <a:cs typeface="+mn-ea"/>
                <a:sym typeface="+mn-lt"/>
              </a:rPr>
              <a:t>2</a:t>
            </a:r>
            <a:endParaRPr lang="zh-CN" altLang="en-US" sz="48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PA_MH_Title"/>
          <p:cNvSpPr txBox="1"/>
          <p:nvPr>
            <p:custDataLst>
              <p:tags r:id="rId8"/>
            </p:custDataLst>
          </p:nvPr>
        </p:nvSpPr>
        <p:spPr>
          <a:xfrm>
            <a:off x="4443730" y="2757406"/>
            <a:ext cx="4415218" cy="75795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移动图书馆介绍</a:t>
            </a:r>
          </a:p>
        </p:txBody>
      </p:sp>
      <p:sp>
        <p:nvSpPr>
          <p:cNvPr id="10" name="MH_Title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434840" y="3515360"/>
            <a:ext cx="4433833" cy="16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rmAutofit/>
          </a:bodyPr>
          <a:lstStyle>
            <a:defPPr>
              <a:defRPr lang="zh-CN"/>
            </a:defPPr>
            <a:lvl1pPr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600" dirty="0"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sz="1600" dirty="0">
                <a:latin typeface="+mn-lt"/>
                <a:ea typeface="+mn-ea"/>
                <a:cs typeface="+mn-ea"/>
                <a:sym typeface="+mn-lt"/>
              </a:rPr>
              <a:t>移动图书馆内容包括图书、期刊、报纸、讲座、视频、课程、有声资源、在线书城等海量文献资源，通过先进的数字出版技术实现了在移动应用上的自适应阅读体验。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rcRect t="1414"/>
          <a:stretch>
            <a:fillRect/>
          </a:stretch>
        </p:blipFill>
        <p:spPr>
          <a:xfrm>
            <a:off x="603885" y="461010"/>
            <a:ext cx="2953385" cy="6022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60"/>
            <a:ext cx="3579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移动图书馆介绍</a:t>
            </a:r>
          </a:p>
        </p:txBody>
      </p:sp>
      <p:grpSp>
        <p:nvGrpSpPr>
          <p:cNvPr id="6" name="1199f0d1-69c3-4170-8aec-591e0051531c"/>
          <p:cNvGrpSpPr>
            <a:grpSpLocks noChangeAspect="1"/>
          </p:cNvGrpSpPr>
          <p:nvPr/>
        </p:nvGrpSpPr>
        <p:grpSpPr>
          <a:xfrm>
            <a:off x="273733" y="1627193"/>
            <a:ext cx="11763375" cy="4392295"/>
            <a:chOff x="456613" y="1596713"/>
            <a:chExt cx="11763375" cy="4392295"/>
          </a:xfrm>
        </p:grpSpPr>
        <p:sp>
          <p:nvSpPr>
            <p:cNvPr id="7" name="íṩľíḍè-Freeform: Shape 5"/>
            <p:cNvSpPr/>
            <p:nvPr/>
          </p:nvSpPr>
          <p:spPr bwMode="auto">
            <a:xfrm>
              <a:off x="4560570" y="1916832"/>
              <a:ext cx="1729317" cy="1731434"/>
            </a:xfrm>
            <a:custGeom>
              <a:avLst/>
              <a:gdLst/>
              <a:ahLst/>
              <a:cxnLst>
                <a:cxn ang="0">
                  <a:pos x="748" y="622"/>
                </a:cxn>
                <a:cxn ang="0">
                  <a:pos x="748" y="622"/>
                </a:cxn>
                <a:cxn ang="0">
                  <a:pos x="748" y="0"/>
                </a:cxn>
                <a:cxn ang="0">
                  <a:pos x="718" y="21"/>
                </a:cxn>
                <a:cxn ang="0">
                  <a:pos x="680" y="82"/>
                </a:cxn>
                <a:cxn ang="0">
                  <a:pos x="606" y="94"/>
                </a:cxn>
                <a:cxn ang="0">
                  <a:pos x="552" y="47"/>
                </a:cxn>
                <a:cxn ang="0">
                  <a:pos x="494" y="66"/>
                </a:cxn>
                <a:cxn ang="0">
                  <a:pos x="478" y="135"/>
                </a:cxn>
                <a:cxn ang="0">
                  <a:pos x="411" y="169"/>
                </a:cxn>
                <a:cxn ang="0">
                  <a:pos x="345" y="142"/>
                </a:cxn>
                <a:cxn ang="0">
                  <a:pos x="296" y="177"/>
                </a:cxn>
                <a:cxn ang="0">
                  <a:pos x="302" y="249"/>
                </a:cxn>
                <a:cxn ang="0">
                  <a:pos x="249" y="302"/>
                </a:cxn>
                <a:cxn ang="0">
                  <a:pos x="177" y="296"/>
                </a:cxn>
                <a:cxn ang="0">
                  <a:pos x="142" y="345"/>
                </a:cxn>
                <a:cxn ang="0">
                  <a:pos x="169" y="411"/>
                </a:cxn>
                <a:cxn ang="0">
                  <a:pos x="135" y="478"/>
                </a:cxn>
                <a:cxn ang="0">
                  <a:pos x="65" y="494"/>
                </a:cxn>
                <a:cxn ang="0">
                  <a:pos x="47" y="552"/>
                </a:cxn>
                <a:cxn ang="0">
                  <a:pos x="94" y="606"/>
                </a:cxn>
                <a:cxn ang="0">
                  <a:pos x="82" y="680"/>
                </a:cxn>
                <a:cxn ang="0">
                  <a:pos x="21" y="718"/>
                </a:cxn>
                <a:cxn ang="0">
                  <a:pos x="0" y="748"/>
                </a:cxn>
                <a:cxn ang="0">
                  <a:pos x="622" y="748"/>
                </a:cxn>
                <a:cxn ang="0">
                  <a:pos x="748" y="622"/>
                </a:cxn>
              </a:cxnLst>
              <a:rect l="0" t="0" r="r" b="b"/>
              <a:pathLst>
                <a:path w="748" h="748">
                  <a:moveTo>
                    <a:pt x="748" y="622"/>
                  </a:moveTo>
                  <a:cubicBezTo>
                    <a:pt x="748" y="622"/>
                    <a:pt x="748" y="622"/>
                    <a:pt x="748" y="622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37" y="0"/>
                    <a:pt x="726" y="7"/>
                    <a:pt x="718" y="21"/>
                  </a:cubicBezTo>
                  <a:cubicBezTo>
                    <a:pt x="680" y="82"/>
                    <a:pt x="680" y="82"/>
                    <a:pt x="680" y="82"/>
                  </a:cubicBezTo>
                  <a:cubicBezTo>
                    <a:pt x="664" y="109"/>
                    <a:pt x="630" y="115"/>
                    <a:pt x="606" y="94"/>
                  </a:cubicBezTo>
                  <a:cubicBezTo>
                    <a:pt x="552" y="47"/>
                    <a:pt x="552" y="47"/>
                    <a:pt x="552" y="47"/>
                  </a:cubicBezTo>
                  <a:cubicBezTo>
                    <a:pt x="527" y="26"/>
                    <a:pt x="502" y="34"/>
                    <a:pt x="494" y="66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1" y="167"/>
                    <a:pt x="440" y="182"/>
                    <a:pt x="411" y="169"/>
                  </a:cubicBezTo>
                  <a:cubicBezTo>
                    <a:pt x="345" y="142"/>
                    <a:pt x="345" y="142"/>
                    <a:pt x="345" y="142"/>
                  </a:cubicBezTo>
                  <a:cubicBezTo>
                    <a:pt x="315" y="129"/>
                    <a:pt x="293" y="145"/>
                    <a:pt x="296" y="177"/>
                  </a:cubicBezTo>
                  <a:cubicBezTo>
                    <a:pt x="302" y="249"/>
                    <a:pt x="302" y="249"/>
                    <a:pt x="302" y="249"/>
                  </a:cubicBezTo>
                  <a:cubicBezTo>
                    <a:pt x="305" y="281"/>
                    <a:pt x="281" y="305"/>
                    <a:pt x="249" y="302"/>
                  </a:cubicBezTo>
                  <a:cubicBezTo>
                    <a:pt x="177" y="296"/>
                    <a:pt x="177" y="296"/>
                    <a:pt x="177" y="296"/>
                  </a:cubicBezTo>
                  <a:cubicBezTo>
                    <a:pt x="145" y="293"/>
                    <a:pt x="129" y="315"/>
                    <a:pt x="142" y="345"/>
                  </a:cubicBezTo>
                  <a:cubicBezTo>
                    <a:pt x="169" y="411"/>
                    <a:pt x="169" y="411"/>
                    <a:pt x="169" y="411"/>
                  </a:cubicBezTo>
                  <a:cubicBezTo>
                    <a:pt x="182" y="441"/>
                    <a:pt x="166" y="471"/>
                    <a:pt x="135" y="478"/>
                  </a:cubicBezTo>
                  <a:cubicBezTo>
                    <a:pt x="65" y="494"/>
                    <a:pt x="65" y="494"/>
                    <a:pt x="65" y="494"/>
                  </a:cubicBezTo>
                  <a:cubicBezTo>
                    <a:pt x="34" y="502"/>
                    <a:pt x="26" y="528"/>
                    <a:pt x="47" y="552"/>
                  </a:cubicBezTo>
                  <a:cubicBezTo>
                    <a:pt x="94" y="606"/>
                    <a:pt x="94" y="606"/>
                    <a:pt x="94" y="606"/>
                  </a:cubicBezTo>
                  <a:cubicBezTo>
                    <a:pt x="115" y="630"/>
                    <a:pt x="109" y="664"/>
                    <a:pt x="82" y="680"/>
                  </a:cubicBezTo>
                  <a:cubicBezTo>
                    <a:pt x="21" y="718"/>
                    <a:pt x="21" y="718"/>
                    <a:pt x="21" y="718"/>
                  </a:cubicBezTo>
                  <a:cubicBezTo>
                    <a:pt x="7" y="726"/>
                    <a:pt x="0" y="737"/>
                    <a:pt x="0" y="748"/>
                  </a:cubicBezTo>
                  <a:cubicBezTo>
                    <a:pt x="622" y="748"/>
                    <a:pt x="622" y="748"/>
                    <a:pt x="622" y="748"/>
                  </a:cubicBezTo>
                  <a:cubicBezTo>
                    <a:pt x="622" y="678"/>
                    <a:pt x="678" y="622"/>
                    <a:pt x="748" y="622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íṩľíḍè-Freeform: Shape 6"/>
            <p:cNvSpPr/>
            <p:nvPr/>
          </p:nvSpPr>
          <p:spPr bwMode="auto">
            <a:xfrm>
              <a:off x="4560570" y="3648266"/>
              <a:ext cx="1729317" cy="1729317"/>
            </a:xfrm>
            <a:custGeom>
              <a:avLst/>
              <a:gdLst/>
              <a:ahLst/>
              <a:cxnLst>
                <a:cxn ang="0">
                  <a:pos x="748" y="126"/>
                </a:cxn>
                <a:cxn ang="0">
                  <a:pos x="748" y="126"/>
                </a:cxn>
                <a:cxn ang="0">
                  <a:pos x="622" y="0"/>
                </a:cxn>
                <a:cxn ang="0">
                  <a:pos x="622" y="0"/>
                </a:cxn>
                <a:cxn ang="0">
                  <a:pos x="0" y="0"/>
                </a:cxn>
                <a:cxn ang="0">
                  <a:pos x="21" y="30"/>
                </a:cxn>
                <a:cxn ang="0">
                  <a:pos x="82" y="67"/>
                </a:cxn>
                <a:cxn ang="0">
                  <a:pos x="94" y="141"/>
                </a:cxn>
                <a:cxn ang="0">
                  <a:pos x="47" y="196"/>
                </a:cxn>
                <a:cxn ang="0">
                  <a:pos x="65" y="253"/>
                </a:cxn>
                <a:cxn ang="0">
                  <a:pos x="135" y="270"/>
                </a:cxn>
                <a:cxn ang="0">
                  <a:pos x="169" y="337"/>
                </a:cxn>
                <a:cxn ang="0">
                  <a:pos x="142" y="403"/>
                </a:cxn>
                <a:cxn ang="0">
                  <a:pos x="177" y="452"/>
                </a:cxn>
                <a:cxn ang="0">
                  <a:pos x="249" y="446"/>
                </a:cxn>
                <a:cxn ang="0">
                  <a:pos x="302" y="499"/>
                </a:cxn>
                <a:cxn ang="0">
                  <a:pos x="296" y="570"/>
                </a:cxn>
                <a:cxn ang="0">
                  <a:pos x="345" y="606"/>
                </a:cxn>
                <a:cxn ang="0">
                  <a:pos x="411" y="578"/>
                </a:cxn>
                <a:cxn ang="0">
                  <a:pos x="478" y="612"/>
                </a:cxn>
                <a:cxn ang="0">
                  <a:pos x="494" y="682"/>
                </a:cxn>
                <a:cxn ang="0">
                  <a:pos x="552" y="701"/>
                </a:cxn>
                <a:cxn ang="0">
                  <a:pos x="606" y="654"/>
                </a:cxn>
                <a:cxn ang="0">
                  <a:pos x="680" y="666"/>
                </a:cxn>
                <a:cxn ang="0">
                  <a:pos x="718" y="727"/>
                </a:cxn>
                <a:cxn ang="0">
                  <a:pos x="748" y="748"/>
                </a:cxn>
                <a:cxn ang="0">
                  <a:pos x="748" y="126"/>
                </a:cxn>
              </a:cxnLst>
              <a:rect l="0" t="0" r="r" b="b"/>
              <a:pathLst>
                <a:path w="748" h="748">
                  <a:moveTo>
                    <a:pt x="748" y="126"/>
                  </a:moveTo>
                  <a:cubicBezTo>
                    <a:pt x="748" y="126"/>
                    <a:pt x="748" y="126"/>
                    <a:pt x="748" y="126"/>
                  </a:cubicBezTo>
                  <a:cubicBezTo>
                    <a:pt x="678" y="126"/>
                    <a:pt x="622" y="69"/>
                    <a:pt x="622" y="0"/>
                  </a:cubicBezTo>
                  <a:cubicBezTo>
                    <a:pt x="622" y="0"/>
                    <a:pt x="622" y="0"/>
                    <a:pt x="6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7" y="22"/>
                    <a:pt x="21" y="30"/>
                  </a:cubicBezTo>
                  <a:cubicBezTo>
                    <a:pt x="82" y="67"/>
                    <a:pt x="82" y="67"/>
                    <a:pt x="82" y="67"/>
                  </a:cubicBezTo>
                  <a:cubicBezTo>
                    <a:pt x="109" y="84"/>
                    <a:pt x="115" y="117"/>
                    <a:pt x="94" y="141"/>
                  </a:cubicBezTo>
                  <a:cubicBezTo>
                    <a:pt x="47" y="196"/>
                    <a:pt x="47" y="196"/>
                    <a:pt x="47" y="196"/>
                  </a:cubicBezTo>
                  <a:cubicBezTo>
                    <a:pt x="26" y="220"/>
                    <a:pt x="34" y="246"/>
                    <a:pt x="65" y="253"/>
                  </a:cubicBezTo>
                  <a:cubicBezTo>
                    <a:pt x="135" y="270"/>
                    <a:pt x="135" y="270"/>
                    <a:pt x="135" y="270"/>
                  </a:cubicBezTo>
                  <a:cubicBezTo>
                    <a:pt x="166" y="277"/>
                    <a:pt x="182" y="307"/>
                    <a:pt x="169" y="337"/>
                  </a:cubicBezTo>
                  <a:cubicBezTo>
                    <a:pt x="142" y="403"/>
                    <a:pt x="142" y="403"/>
                    <a:pt x="142" y="403"/>
                  </a:cubicBezTo>
                  <a:cubicBezTo>
                    <a:pt x="129" y="432"/>
                    <a:pt x="145" y="454"/>
                    <a:pt x="177" y="452"/>
                  </a:cubicBezTo>
                  <a:cubicBezTo>
                    <a:pt x="249" y="446"/>
                    <a:pt x="249" y="446"/>
                    <a:pt x="249" y="446"/>
                  </a:cubicBezTo>
                  <a:cubicBezTo>
                    <a:pt x="281" y="443"/>
                    <a:pt x="305" y="467"/>
                    <a:pt x="302" y="499"/>
                  </a:cubicBezTo>
                  <a:cubicBezTo>
                    <a:pt x="296" y="570"/>
                    <a:pt x="296" y="570"/>
                    <a:pt x="296" y="570"/>
                  </a:cubicBezTo>
                  <a:cubicBezTo>
                    <a:pt x="293" y="602"/>
                    <a:pt x="315" y="618"/>
                    <a:pt x="345" y="606"/>
                  </a:cubicBezTo>
                  <a:cubicBezTo>
                    <a:pt x="411" y="578"/>
                    <a:pt x="411" y="578"/>
                    <a:pt x="411" y="578"/>
                  </a:cubicBezTo>
                  <a:cubicBezTo>
                    <a:pt x="440" y="566"/>
                    <a:pt x="471" y="581"/>
                    <a:pt x="478" y="612"/>
                  </a:cubicBezTo>
                  <a:cubicBezTo>
                    <a:pt x="494" y="682"/>
                    <a:pt x="494" y="682"/>
                    <a:pt x="494" y="682"/>
                  </a:cubicBezTo>
                  <a:cubicBezTo>
                    <a:pt x="502" y="713"/>
                    <a:pt x="527" y="722"/>
                    <a:pt x="552" y="701"/>
                  </a:cubicBezTo>
                  <a:cubicBezTo>
                    <a:pt x="606" y="654"/>
                    <a:pt x="606" y="654"/>
                    <a:pt x="606" y="654"/>
                  </a:cubicBezTo>
                  <a:cubicBezTo>
                    <a:pt x="630" y="633"/>
                    <a:pt x="664" y="638"/>
                    <a:pt x="680" y="666"/>
                  </a:cubicBezTo>
                  <a:cubicBezTo>
                    <a:pt x="718" y="727"/>
                    <a:pt x="718" y="727"/>
                    <a:pt x="718" y="727"/>
                  </a:cubicBezTo>
                  <a:cubicBezTo>
                    <a:pt x="726" y="741"/>
                    <a:pt x="737" y="748"/>
                    <a:pt x="748" y="748"/>
                  </a:cubicBezTo>
                  <a:cubicBezTo>
                    <a:pt x="748" y="126"/>
                    <a:pt x="748" y="126"/>
                    <a:pt x="748" y="126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íṩľíḍè-Freeform: Shape 7"/>
            <p:cNvSpPr/>
            <p:nvPr/>
          </p:nvSpPr>
          <p:spPr bwMode="auto">
            <a:xfrm>
              <a:off x="6289887" y="1916832"/>
              <a:ext cx="1731434" cy="1731434"/>
            </a:xfrm>
            <a:custGeom>
              <a:avLst/>
              <a:gdLst/>
              <a:ahLst/>
              <a:cxnLst>
                <a:cxn ang="0">
                  <a:pos x="727" y="718"/>
                </a:cxn>
                <a:cxn ang="0">
                  <a:pos x="666" y="680"/>
                </a:cxn>
                <a:cxn ang="0">
                  <a:pos x="654" y="606"/>
                </a:cxn>
                <a:cxn ang="0">
                  <a:pos x="701" y="552"/>
                </a:cxn>
                <a:cxn ang="0">
                  <a:pos x="682" y="494"/>
                </a:cxn>
                <a:cxn ang="0">
                  <a:pos x="612" y="478"/>
                </a:cxn>
                <a:cxn ang="0">
                  <a:pos x="578" y="411"/>
                </a:cxn>
                <a:cxn ang="0">
                  <a:pos x="606" y="345"/>
                </a:cxn>
                <a:cxn ang="0">
                  <a:pos x="570" y="296"/>
                </a:cxn>
                <a:cxn ang="0">
                  <a:pos x="499" y="302"/>
                </a:cxn>
                <a:cxn ang="0">
                  <a:pos x="446" y="249"/>
                </a:cxn>
                <a:cxn ang="0">
                  <a:pos x="452" y="177"/>
                </a:cxn>
                <a:cxn ang="0">
                  <a:pos x="403" y="142"/>
                </a:cxn>
                <a:cxn ang="0">
                  <a:pos x="337" y="169"/>
                </a:cxn>
                <a:cxn ang="0">
                  <a:pos x="270" y="135"/>
                </a:cxn>
                <a:cxn ang="0">
                  <a:pos x="253" y="66"/>
                </a:cxn>
                <a:cxn ang="0">
                  <a:pos x="196" y="47"/>
                </a:cxn>
                <a:cxn ang="0">
                  <a:pos x="141" y="94"/>
                </a:cxn>
                <a:cxn ang="0">
                  <a:pos x="67" y="82"/>
                </a:cxn>
                <a:cxn ang="0">
                  <a:pos x="30" y="21"/>
                </a:cxn>
                <a:cxn ang="0">
                  <a:pos x="0" y="0"/>
                </a:cxn>
                <a:cxn ang="0">
                  <a:pos x="0" y="622"/>
                </a:cxn>
                <a:cxn ang="0">
                  <a:pos x="126" y="748"/>
                </a:cxn>
                <a:cxn ang="0">
                  <a:pos x="748" y="748"/>
                </a:cxn>
                <a:cxn ang="0">
                  <a:pos x="727" y="718"/>
                </a:cxn>
              </a:cxnLst>
              <a:rect l="0" t="0" r="r" b="b"/>
              <a:pathLst>
                <a:path w="748" h="748">
                  <a:moveTo>
                    <a:pt x="727" y="718"/>
                  </a:moveTo>
                  <a:cubicBezTo>
                    <a:pt x="666" y="680"/>
                    <a:pt x="666" y="680"/>
                    <a:pt x="666" y="680"/>
                  </a:cubicBezTo>
                  <a:cubicBezTo>
                    <a:pt x="638" y="664"/>
                    <a:pt x="633" y="630"/>
                    <a:pt x="654" y="606"/>
                  </a:cubicBezTo>
                  <a:cubicBezTo>
                    <a:pt x="701" y="552"/>
                    <a:pt x="701" y="552"/>
                    <a:pt x="701" y="552"/>
                  </a:cubicBezTo>
                  <a:cubicBezTo>
                    <a:pt x="722" y="528"/>
                    <a:pt x="713" y="502"/>
                    <a:pt x="682" y="494"/>
                  </a:cubicBezTo>
                  <a:cubicBezTo>
                    <a:pt x="612" y="478"/>
                    <a:pt x="612" y="478"/>
                    <a:pt x="612" y="478"/>
                  </a:cubicBezTo>
                  <a:cubicBezTo>
                    <a:pt x="581" y="471"/>
                    <a:pt x="566" y="441"/>
                    <a:pt x="578" y="411"/>
                  </a:cubicBezTo>
                  <a:cubicBezTo>
                    <a:pt x="606" y="345"/>
                    <a:pt x="606" y="345"/>
                    <a:pt x="606" y="345"/>
                  </a:cubicBezTo>
                  <a:cubicBezTo>
                    <a:pt x="618" y="315"/>
                    <a:pt x="602" y="293"/>
                    <a:pt x="570" y="296"/>
                  </a:cubicBezTo>
                  <a:cubicBezTo>
                    <a:pt x="499" y="302"/>
                    <a:pt x="499" y="302"/>
                    <a:pt x="499" y="302"/>
                  </a:cubicBezTo>
                  <a:cubicBezTo>
                    <a:pt x="467" y="305"/>
                    <a:pt x="443" y="281"/>
                    <a:pt x="446" y="249"/>
                  </a:cubicBezTo>
                  <a:cubicBezTo>
                    <a:pt x="452" y="177"/>
                    <a:pt x="452" y="177"/>
                    <a:pt x="452" y="177"/>
                  </a:cubicBezTo>
                  <a:cubicBezTo>
                    <a:pt x="454" y="145"/>
                    <a:pt x="432" y="129"/>
                    <a:pt x="403" y="142"/>
                  </a:cubicBezTo>
                  <a:cubicBezTo>
                    <a:pt x="337" y="169"/>
                    <a:pt x="337" y="169"/>
                    <a:pt x="337" y="169"/>
                  </a:cubicBezTo>
                  <a:cubicBezTo>
                    <a:pt x="307" y="182"/>
                    <a:pt x="277" y="167"/>
                    <a:pt x="270" y="135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46" y="34"/>
                    <a:pt x="220" y="26"/>
                    <a:pt x="196" y="47"/>
                  </a:cubicBezTo>
                  <a:cubicBezTo>
                    <a:pt x="141" y="94"/>
                    <a:pt x="141" y="94"/>
                    <a:pt x="141" y="94"/>
                  </a:cubicBezTo>
                  <a:cubicBezTo>
                    <a:pt x="117" y="115"/>
                    <a:pt x="84" y="109"/>
                    <a:pt x="67" y="8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2" y="7"/>
                    <a:pt x="11" y="0"/>
                    <a:pt x="0" y="0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69" y="622"/>
                    <a:pt x="126" y="678"/>
                    <a:pt x="126" y="748"/>
                  </a:cubicBezTo>
                  <a:cubicBezTo>
                    <a:pt x="748" y="748"/>
                    <a:pt x="748" y="748"/>
                    <a:pt x="748" y="748"/>
                  </a:cubicBezTo>
                  <a:cubicBezTo>
                    <a:pt x="748" y="737"/>
                    <a:pt x="741" y="726"/>
                    <a:pt x="727" y="718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íṩľíḍè-Freeform: Shape 8"/>
            <p:cNvSpPr/>
            <p:nvPr/>
          </p:nvSpPr>
          <p:spPr bwMode="auto">
            <a:xfrm>
              <a:off x="6289887" y="3648266"/>
              <a:ext cx="1731434" cy="1729317"/>
            </a:xfrm>
            <a:custGeom>
              <a:avLst/>
              <a:gdLst/>
              <a:ahLst/>
              <a:cxnLst>
                <a:cxn ang="0">
                  <a:pos x="612" y="270"/>
                </a:cxn>
                <a:cxn ang="0">
                  <a:pos x="682" y="253"/>
                </a:cxn>
                <a:cxn ang="0">
                  <a:pos x="701" y="196"/>
                </a:cxn>
                <a:cxn ang="0">
                  <a:pos x="654" y="141"/>
                </a:cxn>
                <a:cxn ang="0">
                  <a:pos x="666" y="67"/>
                </a:cxn>
                <a:cxn ang="0">
                  <a:pos x="727" y="30"/>
                </a:cxn>
                <a:cxn ang="0">
                  <a:pos x="748" y="0"/>
                </a:cxn>
                <a:cxn ang="0">
                  <a:pos x="126" y="0"/>
                </a:cxn>
                <a:cxn ang="0">
                  <a:pos x="126" y="0"/>
                </a:cxn>
                <a:cxn ang="0">
                  <a:pos x="0" y="126"/>
                </a:cxn>
                <a:cxn ang="0">
                  <a:pos x="0" y="748"/>
                </a:cxn>
                <a:cxn ang="0">
                  <a:pos x="30" y="727"/>
                </a:cxn>
                <a:cxn ang="0">
                  <a:pos x="67" y="666"/>
                </a:cxn>
                <a:cxn ang="0">
                  <a:pos x="141" y="654"/>
                </a:cxn>
                <a:cxn ang="0">
                  <a:pos x="196" y="701"/>
                </a:cxn>
                <a:cxn ang="0">
                  <a:pos x="253" y="682"/>
                </a:cxn>
                <a:cxn ang="0">
                  <a:pos x="270" y="612"/>
                </a:cxn>
                <a:cxn ang="0">
                  <a:pos x="337" y="578"/>
                </a:cxn>
                <a:cxn ang="0">
                  <a:pos x="403" y="606"/>
                </a:cxn>
                <a:cxn ang="0">
                  <a:pos x="452" y="570"/>
                </a:cxn>
                <a:cxn ang="0">
                  <a:pos x="446" y="499"/>
                </a:cxn>
                <a:cxn ang="0">
                  <a:pos x="499" y="446"/>
                </a:cxn>
                <a:cxn ang="0">
                  <a:pos x="570" y="452"/>
                </a:cxn>
                <a:cxn ang="0">
                  <a:pos x="606" y="403"/>
                </a:cxn>
                <a:cxn ang="0">
                  <a:pos x="578" y="337"/>
                </a:cxn>
                <a:cxn ang="0">
                  <a:pos x="612" y="270"/>
                </a:cxn>
              </a:cxnLst>
              <a:rect l="0" t="0" r="r" b="b"/>
              <a:pathLst>
                <a:path w="748" h="748">
                  <a:moveTo>
                    <a:pt x="612" y="270"/>
                  </a:moveTo>
                  <a:cubicBezTo>
                    <a:pt x="682" y="253"/>
                    <a:pt x="682" y="253"/>
                    <a:pt x="682" y="253"/>
                  </a:cubicBezTo>
                  <a:cubicBezTo>
                    <a:pt x="713" y="246"/>
                    <a:pt x="722" y="220"/>
                    <a:pt x="701" y="196"/>
                  </a:cubicBezTo>
                  <a:cubicBezTo>
                    <a:pt x="654" y="141"/>
                    <a:pt x="654" y="141"/>
                    <a:pt x="654" y="141"/>
                  </a:cubicBezTo>
                  <a:cubicBezTo>
                    <a:pt x="633" y="117"/>
                    <a:pt x="638" y="84"/>
                    <a:pt x="666" y="67"/>
                  </a:cubicBezTo>
                  <a:cubicBezTo>
                    <a:pt x="727" y="30"/>
                    <a:pt x="727" y="30"/>
                    <a:pt x="727" y="30"/>
                  </a:cubicBezTo>
                  <a:cubicBezTo>
                    <a:pt x="741" y="22"/>
                    <a:pt x="748" y="11"/>
                    <a:pt x="748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69"/>
                    <a:pt x="69" y="126"/>
                    <a:pt x="0" y="126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11" y="748"/>
                    <a:pt x="22" y="741"/>
                    <a:pt x="30" y="727"/>
                  </a:cubicBezTo>
                  <a:cubicBezTo>
                    <a:pt x="67" y="666"/>
                    <a:pt x="67" y="666"/>
                    <a:pt x="67" y="666"/>
                  </a:cubicBezTo>
                  <a:cubicBezTo>
                    <a:pt x="84" y="638"/>
                    <a:pt x="117" y="633"/>
                    <a:pt x="141" y="654"/>
                  </a:cubicBezTo>
                  <a:cubicBezTo>
                    <a:pt x="196" y="701"/>
                    <a:pt x="196" y="701"/>
                    <a:pt x="196" y="701"/>
                  </a:cubicBezTo>
                  <a:cubicBezTo>
                    <a:pt x="220" y="722"/>
                    <a:pt x="246" y="713"/>
                    <a:pt x="253" y="682"/>
                  </a:cubicBezTo>
                  <a:cubicBezTo>
                    <a:pt x="270" y="612"/>
                    <a:pt x="270" y="612"/>
                    <a:pt x="270" y="612"/>
                  </a:cubicBezTo>
                  <a:cubicBezTo>
                    <a:pt x="277" y="581"/>
                    <a:pt x="307" y="566"/>
                    <a:pt x="337" y="578"/>
                  </a:cubicBezTo>
                  <a:cubicBezTo>
                    <a:pt x="403" y="606"/>
                    <a:pt x="403" y="606"/>
                    <a:pt x="403" y="606"/>
                  </a:cubicBezTo>
                  <a:cubicBezTo>
                    <a:pt x="432" y="618"/>
                    <a:pt x="454" y="602"/>
                    <a:pt x="452" y="570"/>
                  </a:cubicBezTo>
                  <a:cubicBezTo>
                    <a:pt x="446" y="499"/>
                    <a:pt x="446" y="499"/>
                    <a:pt x="446" y="499"/>
                  </a:cubicBezTo>
                  <a:cubicBezTo>
                    <a:pt x="443" y="467"/>
                    <a:pt x="467" y="443"/>
                    <a:pt x="499" y="446"/>
                  </a:cubicBezTo>
                  <a:cubicBezTo>
                    <a:pt x="570" y="452"/>
                    <a:pt x="570" y="452"/>
                    <a:pt x="570" y="452"/>
                  </a:cubicBezTo>
                  <a:cubicBezTo>
                    <a:pt x="602" y="454"/>
                    <a:pt x="618" y="432"/>
                    <a:pt x="606" y="403"/>
                  </a:cubicBezTo>
                  <a:cubicBezTo>
                    <a:pt x="578" y="337"/>
                    <a:pt x="578" y="337"/>
                    <a:pt x="578" y="337"/>
                  </a:cubicBezTo>
                  <a:cubicBezTo>
                    <a:pt x="566" y="307"/>
                    <a:pt x="581" y="277"/>
                    <a:pt x="612" y="270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1" name="Group 9"/>
            <p:cNvGrpSpPr/>
            <p:nvPr/>
          </p:nvGrpSpPr>
          <p:grpSpPr>
            <a:xfrm>
              <a:off x="5477067" y="2704232"/>
              <a:ext cx="550333" cy="533400"/>
              <a:chOff x="4113213" y="2125663"/>
              <a:chExt cx="412751" cy="400050"/>
            </a:xfrm>
            <a:solidFill>
              <a:schemeClr val="bg1"/>
            </a:solidFill>
          </p:grpSpPr>
          <p:sp>
            <p:nvSpPr>
              <p:cNvPr id="70" name="íṩľíḍè-Freeform: Shape 77"/>
              <p:cNvSpPr/>
              <p:nvPr/>
            </p:nvSpPr>
            <p:spPr bwMode="auto">
              <a:xfrm>
                <a:off x="4264026" y="2239963"/>
                <a:ext cx="93663" cy="285750"/>
              </a:xfrm>
              <a:custGeom>
                <a:avLst/>
                <a:gdLst/>
                <a:ahLst/>
                <a:cxnLst>
                  <a:cxn ang="0">
                    <a:pos x="0" y="165"/>
                  </a:cxn>
                  <a:cxn ang="0">
                    <a:pos x="54" y="165"/>
                  </a:cxn>
                  <a:cxn ang="0">
                    <a:pos x="54" y="3"/>
                  </a:cxn>
                  <a:cxn ang="0">
                    <a:pos x="46" y="0"/>
                  </a:cxn>
                  <a:cxn ang="0">
                    <a:pos x="0" y="165"/>
                  </a:cxn>
                </a:cxnLst>
                <a:rect l="0" t="0" r="r" b="b"/>
                <a:pathLst>
                  <a:path w="54" h="165">
                    <a:moveTo>
                      <a:pt x="0" y="165"/>
                    </a:move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65"/>
                      <a:pt x="26" y="91"/>
                      <a:pt x="54" y="3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8" y="68"/>
                      <a:pt x="0" y="165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1" name="íṩľíḍè-Freeform: Shape 78"/>
              <p:cNvSpPr/>
              <p:nvPr/>
            </p:nvSpPr>
            <p:spPr bwMode="auto">
              <a:xfrm>
                <a:off x="4232276" y="2263776"/>
                <a:ext cx="84138" cy="103188"/>
              </a:xfrm>
              <a:custGeom>
                <a:avLst/>
                <a:gdLst/>
                <a:ahLst/>
                <a:cxnLst>
                  <a:cxn ang="0">
                    <a:pos x="49" y="41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46" y="59"/>
                  </a:cxn>
                  <a:cxn ang="0">
                    <a:pos x="49" y="41"/>
                  </a:cxn>
                </a:cxnLst>
                <a:rect l="0" t="0" r="r" b="b"/>
                <a:pathLst>
                  <a:path w="49" h="59">
                    <a:moveTo>
                      <a:pt x="49" y="41"/>
                    </a:moveTo>
                    <a:cubicBezTo>
                      <a:pt x="49" y="41"/>
                      <a:pt x="18" y="26"/>
                      <a:pt x="5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4" y="41"/>
                      <a:pt x="46" y="59"/>
                    </a:cubicBezTo>
                    <a:cubicBezTo>
                      <a:pt x="49" y="41"/>
                      <a:pt x="49" y="41"/>
                      <a:pt x="49" y="41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2" name="íṩľíḍè-Freeform: Shape 79"/>
              <p:cNvSpPr/>
              <p:nvPr/>
            </p:nvSpPr>
            <p:spPr bwMode="auto">
              <a:xfrm>
                <a:off x="4297363" y="2144713"/>
                <a:ext cx="52388" cy="95250"/>
              </a:xfrm>
              <a:custGeom>
                <a:avLst/>
                <a:gdLst/>
                <a:ahLst/>
                <a:cxnLst>
                  <a:cxn ang="0">
                    <a:pos x="1" y="29"/>
                  </a:cxn>
                  <a:cxn ang="0">
                    <a:pos x="13" y="0"/>
                  </a:cxn>
                  <a:cxn ang="0">
                    <a:pos x="29" y="27"/>
                  </a:cxn>
                  <a:cxn ang="0">
                    <a:pos x="17" y="55"/>
                  </a:cxn>
                  <a:cxn ang="0">
                    <a:pos x="1" y="29"/>
                  </a:cxn>
                </a:cxnLst>
                <a:rect l="0" t="0" r="r" b="b"/>
                <a:pathLst>
                  <a:path w="30" h="55">
                    <a:moveTo>
                      <a:pt x="1" y="29"/>
                    </a:moveTo>
                    <a:cubicBezTo>
                      <a:pt x="0" y="14"/>
                      <a:pt x="13" y="0"/>
                      <a:pt x="13" y="0"/>
                    </a:cubicBezTo>
                    <a:cubicBezTo>
                      <a:pt x="13" y="0"/>
                      <a:pt x="28" y="12"/>
                      <a:pt x="29" y="27"/>
                    </a:cubicBezTo>
                    <a:cubicBezTo>
                      <a:pt x="30" y="42"/>
                      <a:pt x="17" y="55"/>
                      <a:pt x="17" y="55"/>
                    </a:cubicBezTo>
                    <a:cubicBezTo>
                      <a:pt x="17" y="55"/>
                      <a:pt x="2" y="44"/>
                      <a:pt x="1" y="29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3" name="íṩľíḍè-Freeform: Shape 80"/>
              <p:cNvSpPr/>
              <p:nvPr/>
            </p:nvSpPr>
            <p:spPr bwMode="auto">
              <a:xfrm>
                <a:off x="4359276" y="2351088"/>
                <a:ext cx="57150" cy="55563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2"/>
                  </a:cxn>
                  <a:cxn ang="0">
                    <a:pos x="24" y="8"/>
                  </a:cxn>
                  <a:cxn ang="0">
                    <a:pos x="33" y="30"/>
                  </a:cxn>
                  <a:cxn ang="0">
                    <a:pos x="9" y="24"/>
                  </a:cxn>
                </a:cxnLst>
                <a:rect l="0" t="0" r="r" b="b"/>
                <a:pathLst>
                  <a:path w="33" h="32">
                    <a:moveTo>
                      <a:pt x="9" y="24"/>
                    </a:moveTo>
                    <a:cubicBezTo>
                      <a:pt x="1" y="17"/>
                      <a:pt x="0" y="2"/>
                      <a:pt x="0" y="2"/>
                    </a:cubicBezTo>
                    <a:cubicBezTo>
                      <a:pt x="0" y="2"/>
                      <a:pt x="15" y="0"/>
                      <a:pt x="24" y="8"/>
                    </a:cubicBezTo>
                    <a:cubicBezTo>
                      <a:pt x="32" y="16"/>
                      <a:pt x="33" y="30"/>
                      <a:pt x="33" y="30"/>
                    </a:cubicBezTo>
                    <a:cubicBezTo>
                      <a:pt x="33" y="30"/>
                      <a:pt x="18" y="32"/>
                      <a:pt x="9" y="2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4" name="íṩľíḍè-Freeform: Shape 81"/>
              <p:cNvSpPr/>
              <p:nvPr/>
            </p:nvSpPr>
            <p:spPr bwMode="auto">
              <a:xfrm>
                <a:off x="4143376" y="2193926"/>
                <a:ext cx="55563" cy="53975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2"/>
                  </a:cxn>
                  <a:cxn ang="0">
                    <a:pos x="23" y="7"/>
                  </a:cxn>
                  <a:cxn ang="0">
                    <a:pos x="32" y="29"/>
                  </a:cxn>
                  <a:cxn ang="0">
                    <a:pos x="9" y="24"/>
                  </a:cxn>
                </a:cxnLst>
                <a:rect l="0" t="0" r="r" b="b"/>
                <a:pathLst>
                  <a:path w="32" h="31">
                    <a:moveTo>
                      <a:pt x="9" y="24"/>
                    </a:moveTo>
                    <a:cubicBezTo>
                      <a:pt x="0" y="16"/>
                      <a:pt x="0" y="2"/>
                      <a:pt x="0" y="2"/>
                    </a:cubicBezTo>
                    <a:cubicBezTo>
                      <a:pt x="0" y="2"/>
                      <a:pt x="14" y="0"/>
                      <a:pt x="23" y="7"/>
                    </a:cubicBezTo>
                    <a:cubicBezTo>
                      <a:pt x="32" y="15"/>
                      <a:pt x="32" y="29"/>
                      <a:pt x="32" y="29"/>
                    </a:cubicBezTo>
                    <a:cubicBezTo>
                      <a:pt x="32" y="29"/>
                      <a:pt x="18" y="31"/>
                      <a:pt x="9" y="2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5" name="íṩľíḍè-Freeform: Shape 82"/>
              <p:cNvSpPr/>
              <p:nvPr/>
            </p:nvSpPr>
            <p:spPr bwMode="auto">
              <a:xfrm>
                <a:off x="4352926" y="2154238"/>
                <a:ext cx="52388" cy="66675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6" y="38"/>
                  </a:cxn>
                  <a:cxn ang="0">
                    <a:pos x="5" y="14"/>
                  </a:cxn>
                  <a:cxn ang="0">
                    <a:pos x="25" y="0"/>
                  </a:cxn>
                  <a:cxn ang="0">
                    <a:pos x="25" y="24"/>
                  </a:cxn>
                </a:cxnLst>
                <a:rect l="0" t="0" r="r" b="b"/>
                <a:pathLst>
                  <a:path w="30" h="38">
                    <a:moveTo>
                      <a:pt x="25" y="24"/>
                    </a:moveTo>
                    <a:cubicBezTo>
                      <a:pt x="20" y="34"/>
                      <a:pt x="6" y="38"/>
                      <a:pt x="6" y="38"/>
                    </a:cubicBezTo>
                    <a:cubicBezTo>
                      <a:pt x="6" y="38"/>
                      <a:pt x="0" y="24"/>
                      <a:pt x="5" y="14"/>
                    </a:cubicBezTo>
                    <a:cubicBezTo>
                      <a:pt x="11" y="3"/>
                      <a:pt x="25" y="0"/>
                      <a:pt x="25" y="0"/>
                    </a:cubicBezTo>
                    <a:cubicBezTo>
                      <a:pt x="25" y="0"/>
                      <a:pt x="30" y="13"/>
                      <a:pt x="25" y="2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6" name="íṩľíḍè-Freeform: Shape 83"/>
              <p:cNvSpPr/>
              <p:nvPr/>
            </p:nvSpPr>
            <p:spPr bwMode="auto">
              <a:xfrm>
                <a:off x="4359276" y="2270126"/>
                <a:ext cx="166688" cy="96838"/>
              </a:xfrm>
              <a:custGeom>
                <a:avLst/>
                <a:gdLst/>
                <a:ahLst/>
                <a:cxnLst>
                  <a:cxn ang="0">
                    <a:pos x="46" y="3"/>
                  </a:cxn>
                  <a:cxn ang="0">
                    <a:pos x="0" y="32"/>
                  </a:cxn>
                  <a:cxn ang="0">
                    <a:pos x="51" y="52"/>
                  </a:cxn>
                  <a:cxn ang="0">
                    <a:pos x="96" y="23"/>
                  </a:cxn>
                  <a:cxn ang="0">
                    <a:pos x="46" y="3"/>
                  </a:cxn>
                  <a:cxn ang="0">
                    <a:pos x="44" y="32"/>
                  </a:cxn>
                  <a:cxn ang="0">
                    <a:pos x="45" y="37"/>
                  </a:cxn>
                  <a:cxn ang="0">
                    <a:pos x="41" y="38"/>
                  </a:cxn>
                  <a:cxn ang="0">
                    <a:pos x="40" y="32"/>
                  </a:cxn>
                  <a:cxn ang="0">
                    <a:pos x="38" y="32"/>
                  </a:cxn>
                  <a:cxn ang="0">
                    <a:pos x="39" y="38"/>
                  </a:cxn>
                  <a:cxn ang="0">
                    <a:pos x="35" y="39"/>
                  </a:cxn>
                  <a:cxn ang="0">
                    <a:pos x="34" y="33"/>
                  </a:cxn>
                  <a:cxn ang="0">
                    <a:pos x="31" y="33"/>
                  </a:cxn>
                  <a:cxn ang="0">
                    <a:pos x="30" y="26"/>
                  </a:cxn>
                  <a:cxn ang="0">
                    <a:pos x="33" y="26"/>
                  </a:cxn>
                  <a:cxn ang="0">
                    <a:pos x="32" y="20"/>
                  </a:cxn>
                  <a:cxn ang="0">
                    <a:pos x="37" y="20"/>
                  </a:cxn>
                  <a:cxn ang="0">
                    <a:pos x="37" y="25"/>
                  </a:cxn>
                  <a:cxn ang="0">
                    <a:pos x="39" y="25"/>
                  </a:cxn>
                  <a:cxn ang="0">
                    <a:pos x="38" y="20"/>
                  </a:cxn>
                  <a:cxn ang="0">
                    <a:pos x="43" y="19"/>
                  </a:cxn>
                  <a:cxn ang="0">
                    <a:pos x="43" y="24"/>
                  </a:cxn>
                  <a:cxn ang="0">
                    <a:pos x="60" y="12"/>
                  </a:cxn>
                  <a:cxn ang="0">
                    <a:pos x="61" y="20"/>
                  </a:cxn>
                  <a:cxn ang="0">
                    <a:pos x="54" y="24"/>
                  </a:cxn>
                  <a:cxn ang="0">
                    <a:pos x="49" y="28"/>
                  </a:cxn>
                  <a:cxn ang="0">
                    <a:pos x="49" y="28"/>
                  </a:cxn>
                  <a:cxn ang="0">
                    <a:pos x="55" y="29"/>
                  </a:cxn>
                  <a:cxn ang="0">
                    <a:pos x="63" y="32"/>
                  </a:cxn>
                  <a:cxn ang="0">
                    <a:pos x="64" y="40"/>
                  </a:cxn>
                  <a:cxn ang="0">
                    <a:pos x="44" y="32"/>
                  </a:cxn>
                </a:cxnLst>
                <a:rect l="0" t="0" r="r" b="b"/>
                <a:pathLst>
                  <a:path w="96" h="55">
                    <a:moveTo>
                      <a:pt x="46" y="3"/>
                    </a:moveTo>
                    <a:cubicBezTo>
                      <a:pt x="19" y="6"/>
                      <a:pt x="0" y="32"/>
                      <a:pt x="0" y="32"/>
                    </a:cubicBezTo>
                    <a:cubicBezTo>
                      <a:pt x="0" y="32"/>
                      <a:pt x="24" y="55"/>
                      <a:pt x="51" y="52"/>
                    </a:cubicBezTo>
                    <a:cubicBezTo>
                      <a:pt x="77" y="49"/>
                      <a:pt x="96" y="23"/>
                      <a:pt x="96" y="23"/>
                    </a:cubicBezTo>
                    <a:cubicBezTo>
                      <a:pt x="96" y="23"/>
                      <a:pt x="72" y="0"/>
                      <a:pt x="46" y="3"/>
                    </a:cubicBezTo>
                    <a:moveTo>
                      <a:pt x="44" y="32"/>
                    </a:moveTo>
                    <a:cubicBezTo>
                      <a:pt x="45" y="37"/>
                      <a:pt x="45" y="37"/>
                      <a:pt x="45" y="37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54" y="24"/>
                      <a:pt x="54" y="24"/>
                      <a:pt x="54" y="24"/>
                    </a:cubicBezTo>
                    <a:cubicBezTo>
                      <a:pt x="52" y="26"/>
                      <a:pt x="51" y="27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1" y="28"/>
                      <a:pt x="53" y="29"/>
                      <a:pt x="55" y="29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44" y="32"/>
                      <a:pt x="44" y="32"/>
                      <a:pt x="44" y="3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7" name="íṩľíḍè-Freeform: Shape 84"/>
              <p:cNvSpPr/>
              <p:nvPr/>
            </p:nvSpPr>
            <p:spPr bwMode="auto">
              <a:xfrm>
                <a:off x="4113213" y="2247901"/>
                <a:ext cx="114300" cy="74613"/>
              </a:xfrm>
              <a:custGeom>
                <a:avLst/>
                <a:gdLst/>
                <a:ahLst/>
                <a:cxnLst>
                  <a:cxn ang="0">
                    <a:pos x="37" y="5"/>
                  </a:cxn>
                  <a:cxn ang="0">
                    <a:pos x="0" y="13"/>
                  </a:cxn>
                  <a:cxn ang="0">
                    <a:pos x="29" y="39"/>
                  </a:cxn>
                  <a:cxn ang="0">
                    <a:pos x="66" y="30"/>
                  </a:cxn>
                  <a:cxn ang="0">
                    <a:pos x="37" y="5"/>
                  </a:cxn>
                  <a:cxn ang="0">
                    <a:pos x="46" y="20"/>
                  </a:cxn>
                  <a:cxn ang="0">
                    <a:pos x="36" y="27"/>
                  </a:cxn>
                  <a:cxn ang="0">
                    <a:pos x="36" y="30"/>
                  </a:cxn>
                  <a:cxn ang="0">
                    <a:pos x="33" y="30"/>
                  </a:cxn>
                  <a:cxn ang="0">
                    <a:pos x="34" y="27"/>
                  </a:cxn>
                  <a:cxn ang="0">
                    <a:pos x="33" y="27"/>
                  </a:cxn>
                  <a:cxn ang="0">
                    <a:pos x="32" y="27"/>
                  </a:cxn>
                  <a:cxn ang="0">
                    <a:pos x="31" y="29"/>
                  </a:cxn>
                  <a:cxn ang="0">
                    <a:pos x="29" y="29"/>
                  </a:cxn>
                  <a:cxn ang="0">
                    <a:pos x="29" y="26"/>
                  </a:cxn>
                  <a:cxn ang="0">
                    <a:pos x="23" y="15"/>
                  </a:cxn>
                  <a:cxn ang="0">
                    <a:pos x="24" y="12"/>
                  </a:cxn>
                  <a:cxn ang="0">
                    <a:pos x="28" y="13"/>
                  </a:cxn>
                  <a:cxn ang="0">
                    <a:pos x="27" y="15"/>
                  </a:cxn>
                  <a:cxn ang="0">
                    <a:pos x="30" y="21"/>
                  </a:cxn>
                  <a:cxn ang="0">
                    <a:pos x="32" y="13"/>
                  </a:cxn>
                  <a:cxn ang="0">
                    <a:pos x="34" y="14"/>
                  </a:cxn>
                  <a:cxn ang="0">
                    <a:pos x="33" y="22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6" y="14"/>
                  </a:cxn>
                  <a:cxn ang="0">
                    <a:pos x="39" y="15"/>
                  </a:cxn>
                  <a:cxn ang="0">
                    <a:pos x="37" y="23"/>
                  </a:cxn>
                  <a:cxn ang="0">
                    <a:pos x="42" y="18"/>
                  </a:cxn>
                  <a:cxn ang="0">
                    <a:pos x="42" y="16"/>
                  </a:cxn>
                  <a:cxn ang="0">
                    <a:pos x="47" y="16"/>
                  </a:cxn>
                  <a:cxn ang="0">
                    <a:pos x="46" y="20"/>
                  </a:cxn>
                </a:cxnLst>
                <a:rect l="0" t="0" r="r" b="b"/>
                <a:pathLst>
                  <a:path w="66" h="43">
                    <a:moveTo>
                      <a:pt x="37" y="5"/>
                    </a:moveTo>
                    <a:cubicBezTo>
                      <a:pt x="19" y="0"/>
                      <a:pt x="0" y="13"/>
                      <a:pt x="0" y="13"/>
                    </a:cubicBezTo>
                    <a:cubicBezTo>
                      <a:pt x="0" y="13"/>
                      <a:pt x="11" y="34"/>
                      <a:pt x="29" y="39"/>
                    </a:cubicBezTo>
                    <a:cubicBezTo>
                      <a:pt x="47" y="43"/>
                      <a:pt x="66" y="30"/>
                      <a:pt x="66" y="30"/>
                    </a:cubicBezTo>
                    <a:cubicBezTo>
                      <a:pt x="66" y="30"/>
                      <a:pt x="56" y="9"/>
                      <a:pt x="37" y="5"/>
                    </a:cubicBezTo>
                    <a:moveTo>
                      <a:pt x="46" y="20"/>
                    </a:moveTo>
                    <a:cubicBezTo>
                      <a:pt x="45" y="25"/>
                      <a:pt x="41" y="27"/>
                      <a:pt x="36" y="27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2" y="27"/>
                      <a:pt x="32" y="27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4" y="23"/>
                      <a:pt x="22" y="19"/>
                      <a:pt x="23" y="15"/>
                    </a:cubicBezTo>
                    <a:cubicBezTo>
                      <a:pt x="23" y="13"/>
                      <a:pt x="23" y="13"/>
                      <a:pt x="24" y="12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7" y="14"/>
                      <a:pt x="27" y="15"/>
                    </a:cubicBezTo>
                    <a:cubicBezTo>
                      <a:pt x="27" y="18"/>
                      <a:pt x="28" y="20"/>
                      <a:pt x="30" y="21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40" y="22"/>
                      <a:pt x="42" y="21"/>
                      <a:pt x="42" y="18"/>
                    </a:cubicBezTo>
                    <a:cubicBezTo>
                      <a:pt x="42" y="17"/>
                      <a:pt x="42" y="16"/>
                      <a:pt x="42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7"/>
                      <a:pt x="47" y="18"/>
                      <a:pt x="46" y="2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8" name="íṩľíḍè-Freeform: Shape 85"/>
              <p:cNvSpPr/>
              <p:nvPr/>
            </p:nvSpPr>
            <p:spPr bwMode="auto">
              <a:xfrm>
                <a:off x="4183063" y="2125663"/>
                <a:ext cx="123825" cy="136525"/>
              </a:xfrm>
              <a:custGeom>
                <a:avLst/>
                <a:gdLst/>
                <a:ahLst/>
                <a:cxnLst>
                  <a:cxn ang="0">
                    <a:pos x="56" y="26"/>
                  </a:cxn>
                  <a:cxn ang="0">
                    <a:pos x="8" y="0"/>
                  </a:cxn>
                  <a:cxn ang="0">
                    <a:pos x="15" y="54"/>
                  </a:cxn>
                  <a:cxn ang="0">
                    <a:pos x="62" y="79"/>
                  </a:cxn>
                  <a:cxn ang="0">
                    <a:pos x="56" y="26"/>
                  </a:cxn>
                  <a:cxn ang="0">
                    <a:pos x="50" y="54"/>
                  </a:cxn>
                  <a:cxn ang="0">
                    <a:pos x="46" y="57"/>
                  </a:cxn>
                  <a:cxn ang="0">
                    <a:pos x="43" y="53"/>
                  </a:cxn>
                  <a:cxn ang="0">
                    <a:pos x="35" y="56"/>
                  </a:cxn>
                  <a:cxn ang="0">
                    <a:pos x="33" y="50"/>
                  </a:cxn>
                  <a:cxn ang="0">
                    <a:pos x="41" y="47"/>
                  </a:cxn>
                  <a:cxn ang="0">
                    <a:pos x="43" y="42"/>
                  </a:cxn>
                  <a:cxn ang="0">
                    <a:pos x="36" y="41"/>
                  </a:cxn>
                  <a:cxn ang="0">
                    <a:pos x="23" y="39"/>
                  </a:cxn>
                  <a:cxn ang="0">
                    <a:pos x="25" y="26"/>
                  </a:cxn>
                  <a:cxn ang="0">
                    <a:pos x="22" y="22"/>
                  </a:cxn>
                  <a:cxn ang="0">
                    <a:pos x="26" y="20"/>
                  </a:cxn>
                  <a:cxn ang="0">
                    <a:pos x="29" y="23"/>
                  </a:cxn>
                  <a:cxn ang="0">
                    <a:pos x="36" y="20"/>
                  </a:cxn>
                  <a:cxn ang="0">
                    <a:pos x="38" y="26"/>
                  </a:cxn>
                  <a:cxn ang="0">
                    <a:pos x="31" y="29"/>
                  </a:cxn>
                  <a:cxn ang="0">
                    <a:pos x="29" y="34"/>
                  </a:cxn>
                  <a:cxn ang="0">
                    <a:pos x="37" y="34"/>
                  </a:cxn>
                  <a:cxn ang="0">
                    <a:pos x="49" y="37"/>
                  </a:cxn>
                  <a:cxn ang="0">
                    <a:pos x="47" y="50"/>
                  </a:cxn>
                  <a:cxn ang="0">
                    <a:pos x="50" y="54"/>
                  </a:cxn>
                </a:cxnLst>
                <a:rect l="0" t="0" r="r" b="b"/>
                <a:pathLst>
                  <a:path w="71" h="79">
                    <a:moveTo>
                      <a:pt x="56" y="26"/>
                    </a:moveTo>
                    <a:cubicBezTo>
                      <a:pt x="41" y="4"/>
                      <a:pt x="8" y="0"/>
                      <a:pt x="8" y="0"/>
                    </a:cubicBezTo>
                    <a:cubicBezTo>
                      <a:pt x="8" y="0"/>
                      <a:pt x="0" y="32"/>
                      <a:pt x="15" y="54"/>
                    </a:cubicBezTo>
                    <a:cubicBezTo>
                      <a:pt x="30" y="76"/>
                      <a:pt x="62" y="79"/>
                      <a:pt x="62" y="79"/>
                    </a:cubicBezTo>
                    <a:cubicBezTo>
                      <a:pt x="62" y="79"/>
                      <a:pt x="71" y="48"/>
                      <a:pt x="56" y="26"/>
                    </a:cubicBezTo>
                    <a:moveTo>
                      <a:pt x="50" y="54"/>
                    </a:moveTo>
                    <a:cubicBezTo>
                      <a:pt x="46" y="57"/>
                      <a:pt x="46" y="57"/>
                      <a:pt x="46" y="57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0" y="54"/>
                      <a:pt x="37" y="56"/>
                      <a:pt x="35" y="56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5" y="50"/>
                      <a:pt x="38" y="49"/>
                      <a:pt x="41" y="47"/>
                    </a:cubicBezTo>
                    <a:cubicBezTo>
                      <a:pt x="43" y="45"/>
                      <a:pt x="44" y="43"/>
                      <a:pt x="43" y="42"/>
                    </a:cubicBezTo>
                    <a:cubicBezTo>
                      <a:pt x="42" y="40"/>
                      <a:pt x="40" y="40"/>
                      <a:pt x="36" y="41"/>
                    </a:cubicBezTo>
                    <a:cubicBezTo>
                      <a:pt x="31" y="43"/>
                      <a:pt x="26" y="43"/>
                      <a:pt x="23" y="39"/>
                    </a:cubicBezTo>
                    <a:cubicBezTo>
                      <a:pt x="21" y="35"/>
                      <a:pt x="21" y="30"/>
                      <a:pt x="25" y="26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2" y="21"/>
                      <a:pt x="34" y="21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7" y="26"/>
                      <a:pt x="34" y="27"/>
                      <a:pt x="31" y="29"/>
                    </a:cubicBezTo>
                    <a:cubicBezTo>
                      <a:pt x="28" y="31"/>
                      <a:pt x="28" y="32"/>
                      <a:pt x="29" y="34"/>
                    </a:cubicBezTo>
                    <a:cubicBezTo>
                      <a:pt x="30" y="35"/>
                      <a:pt x="32" y="35"/>
                      <a:pt x="37" y="34"/>
                    </a:cubicBezTo>
                    <a:cubicBezTo>
                      <a:pt x="43" y="32"/>
                      <a:pt x="46" y="33"/>
                      <a:pt x="49" y="37"/>
                    </a:cubicBezTo>
                    <a:cubicBezTo>
                      <a:pt x="52" y="40"/>
                      <a:pt x="51" y="45"/>
                      <a:pt x="47" y="50"/>
                    </a:cubicBezTo>
                    <a:cubicBezTo>
                      <a:pt x="50" y="54"/>
                      <a:pt x="50" y="54"/>
                      <a:pt x="50" y="5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9" name="íṩľíḍè-Freeform: Shape 86"/>
              <p:cNvSpPr/>
              <p:nvPr/>
            </p:nvSpPr>
            <p:spPr bwMode="auto">
              <a:xfrm>
                <a:off x="4371976" y="2193926"/>
                <a:ext cx="95250" cy="90488"/>
              </a:xfrm>
              <a:custGeom>
                <a:avLst/>
                <a:gdLst/>
                <a:ahLst/>
                <a:cxnLst>
                  <a:cxn ang="0">
                    <a:pos x="17" y="11"/>
                  </a:cxn>
                  <a:cxn ang="0">
                    <a:pos x="0" y="47"/>
                  </a:cxn>
                  <a:cxn ang="0">
                    <a:pos x="38" y="40"/>
                  </a:cxn>
                  <a:cxn ang="0">
                    <a:pos x="55" y="5"/>
                  </a:cxn>
                  <a:cxn ang="0">
                    <a:pos x="17" y="11"/>
                  </a:cxn>
                  <a:cxn ang="0">
                    <a:pos x="36" y="26"/>
                  </a:cxn>
                  <a:cxn ang="0">
                    <a:pos x="33" y="21"/>
                  </a:cxn>
                  <a:cxn ang="0">
                    <a:pos x="30" y="20"/>
                  </a:cxn>
                  <a:cxn ang="0">
                    <a:pos x="31" y="26"/>
                  </a:cxn>
                  <a:cxn ang="0">
                    <a:pos x="30" y="35"/>
                  </a:cxn>
                  <a:cxn ang="0">
                    <a:pos x="21" y="35"/>
                  </a:cxn>
                  <a:cxn ang="0">
                    <a:pos x="18" y="38"/>
                  </a:cxn>
                  <a:cxn ang="0">
                    <a:pos x="15" y="36"/>
                  </a:cxn>
                  <a:cxn ang="0">
                    <a:pos x="18" y="33"/>
                  </a:cxn>
                  <a:cxn ang="0">
                    <a:pos x="14" y="28"/>
                  </a:cxn>
                  <a:cxn ang="0">
                    <a:pos x="18" y="25"/>
                  </a:cxn>
                  <a:cxn ang="0">
                    <a:pos x="22" y="31"/>
                  </a:cxn>
                  <a:cxn ang="0">
                    <a:pos x="26" y="32"/>
                  </a:cxn>
                  <a:cxn ang="0">
                    <a:pos x="25" y="26"/>
                  </a:cxn>
                  <a:cxn ang="0">
                    <a:pos x="25" y="17"/>
                  </a:cxn>
                  <a:cxn ang="0">
                    <a:pos x="34" y="17"/>
                  </a:cxn>
                  <a:cxn ang="0">
                    <a:pos x="37" y="14"/>
                  </a:cxn>
                  <a:cxn ang="0">
                    <a:pos x="39" y="17"/>
                  </a:cxn>
                  <a:cxn ang="0">
                    <a:pos x="37" y="19"/>
                  </a:cxn>
                  <a:cxn ang="0">
                    <a:pos x="40" y="24"/>
                  </a:cxn>
                  <a:cxn ang="0">
                    <a:pos x="36" y="26"/>
                  </a:cxn>
                </a:cxnLst>
                <a:rect l="0" t="0" r="r" b="b"/>
                <a:pathLst>
                  <a:path w="55" h="52">
                    <a:moveTo>
                      <a:pt x="17" y="11"/>
                    </a:moveTo>
                    <a:cubicBezTo>
                      <a:pt x="2" y="23"/>
                      <a:pt x="0" y="47"/>
                      <a:pt x="0" y="47"/>
                    </a:cubicBezTo>
                    <a:cubicBezTo>
                      <a:pt x="0" y="47"/>
                      <a:pt x="23" y="52"/>
                      <a:pt x="38" y="40"/>
                    </a:cubicBezTo>
                    <a:cubicBezTo>
                      <a:pt x="54" y="28"/>
                      <a:pt x="55" y="5"/>
                      <a:pt x="55" y="5"/>
                    </a:cubicBezTo>
                    <a:cubicBezTo>
                      <a:pt x="55" y="5"/>
                      <a:pt x="32" y="0"/>
                      <a:pt x="17" y="11"/>
                    </a:cubicBezTo>
                    <a:moveTo>
                      <a:pt x="36" y="26"/>
                    </a:moveTo>
                    <a:cubicBezTo>
                      <a:pt x="36" y="25"/>
                      <a:pt x="35" y="23"/>
                      <a:pt x="33" y="21"/>
                    </a:cubicBezTo>
                    <a:cubicBezTo>
                      <a:pt x="32" y="20"/>
                      <a:pt x="30" y="20"/>
                      <a:pt x="30" y="20"/>
                    </a:cubicBezTo>
                    <a:cubicBezTo>
                      <a:pt x="29" y="21"/>
                      <a:pt x="29" y="23"/>
                      <a:pt x="31" y="26"/>
                    </a:cubicBezTo>
                    <a:cubicBezTo>
                      <a:pt x="33" y="30"/>
                      <a:pt x="32" y="33"/>
                      <a:pt x="30" y="35"/>
                    </a:cubicBezTo>
                    <a:cubicBezTo>
                      <a:pt x="28" y="38"/>
                      <a:pt x="24" y="38"/>
                      <a:pt x="21" y="35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6" y="31"/>
                      <a:pt x="15" y="29"/>
                      <a:pt x="14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7"/>
                      <a:pt x="20" y="29"/>
                      <a:pt x="22" y="31"/>
                    </a:cubicBezTo>
                    <a:cubicBezTo>
                      <a:pt x="23" y="32"/>
                      <a:pt x="25" y="33"/>
                      <a:pt x="26" y="32"/>
                    </a:cubicBezTo>
                    <a:cubicBezTo>
                      <a:pt x="27" y="31"/>
                      <a:pt x="26" y="29"/>
                      <a:pt x="25" y="26"/>
                    </a:cubicBezTo>
                    <a:cubicBezTo>
                      <a:pt x="23" y="23"/>
                      <a:pt x="23" y="20"/>
                      <a:pt x="25" y="17"/>
                    </a:cubicBezTo>
                    <a:cubicBezTo>
                      <a:pt x="27" y="15"/>
                      <a:pt x="31" y="14"/>
                      <a:pt x="34" y="17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9" y="21"/>
                      <a:pt x="40" y="22"/>
                      <a:pt x="40" y="24"/>
                    </a:cubicBezTo>
                    <a:cubicBezTo>
                      <a:pt x="36" y="26"/>
                      <a:pt x="36" y="26"/>
                      <a:pt x="36" y="2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0" name="íṩľíḍè-Freeform: Shape 87"/>
              <p:cNvSpPr/>
              <p:nvPr/>
            </p:nvSpPr>
            <p:spPr bwMode="auto">
              <a:xfrm>
                <a:off x="4132263" y="2324101"/>
                <a:ext cx="133350" cy="85725"/>
              </a:xfrm>
              <a:custGeom>
                <a:avLst/>
                <a:gdLst/>
                <a:ahLst/>
                <a:cxnLst>
                  <a:cxn ang="0">
                    <a:pos x="34" y="5"/>
                  </a:cxn>
                  <a:cxn ang="0">
                    <a:pos x="0" y="33"/>
                  </a:cxn>
                  <a:cxn ang="0">
                    <a:pos x="43" y="44"/>
                  </a:cxn>
                  <a:cxn ang="0">
                    <a:pos x="77" y="16"/>
                  </a:cxn>
                  <a:cxn ang="0">
                    <a:pos x="34" y="5"/>
                  </a:cxn>
                  <a:cxn ang="0">
                    <a:pos x="52" y="30"/>
                  </a:cxn>
                  <a:cxn ang="0">
                    <a:pos x="47" y="31"/>
                  </a:cxn>
                  <a:cxn ang="0">
                    <a:pos x="46" y="23"/>
                  </a:cxn>
                  <a:cxn ang="0">
                    <a:pos x="42" y="20"/>
                  </a:cxn>
                  <a:cxn ang="0">
                    <a:pos x="40" y="26"/>
                  </a:cxn>
                  <a:cxn ang="0">
                    <a:pos x="35" y="36"/>
                  </a:cxn>
                  <a:cxn ang="0">
                    <a:pos x="25" y="32"/>
                  </a:cxn>
                  <a:cxn ang="0">
                    <a:pos x="21" y="33"/>
                  </a:cxn>
                  <a:cxn ang="0">
                    <a:pos x="19" y="29"/>
                  </a:cxn>
                  <a:cxn ang="0">
                    <a:pos x="23" y="28"/>
                  </a:cxn>
                  <a:cxn ang="0">
                    <a:pos x="22" y="21"/>
                  </a:cxn>
                  <a:cxn ang="0">
                    <a:pos x="28" y="21"/>
                  </a:cxn>
                  <a:cxn ang="0">
                    <a:pos x="28" y="27"/>
                  </a:cxn>
                  <a:cxn ang="0">
                    <a:pos x="32" y="30"/>
                  </a:cxn>
                  <a:cxn ang="0">
                    <a:pos x="34" y="24"/>
                  </a:cxn>
                  <a:cxn ang="0">
                    <a:pos x="39" y="14"/>
                  </a:cxn>
                  <a:cxn ang="0">
                    <a:pos x="50" y="18"/>
                  </a:cxn>
                  <a:cxn ang="0">
                    <a:pos x="54" y="17"/>
                  </a:cxn>
                  <a:cxn ang="0">
                    <a:pos x="56" y="21"/>
                  </a:cxn>
                  <a:cxn ang="0">
                    <a:pos x="52" y="22"/>
                  </a:cxn>
                  <a:cxn ang="0">
                    <a:pos x="52" y="30"/>
                  </a:cxn>
                </a:cxnLst>
                <a:rect l="0" t="0" r="r" b="b"/>
                <a:pathLst>
                  <a:path w="77" h="49">
                    <a:moveTo>
                      <a:pt x="34" y="5"/>
                    </a:moveTo>
                    <a:cubicBezTo>
                      <a:pt x="13" y="10"/>
                      <a:pt x="0" y="33"/>
                      <a:pt x="0" y="33"/>
                    </a:cubicBezTo>
                    <a:cubicBezTo>
                      <a:pt x="0" y="33"/>
                      <a:pt x="22" y="49"/>
                      <a:pt x="43" y="44"/>
                    </a:cubicBezTo>
                    <a:cubicBezTo>
                      <a:pt x="64" y="39"/>
                      <a:pt x="77" y="16"/>
                      <a:pt x="77" y="16"/>
                    </a:cubicBezTo>
                    <a:cubicBezTo>
                      <a:pt x="77" y="16"/>
                      <a:pt x="55" y="0"/>
                      <a:pt x="34" y="5"/>
                    </a:cubicBezTo>
                    <a:moveTo>
                      <a:pt x="52" y="30"/>
                    </a:move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29"/>
                      <a:pt x="47" y="26"/>
                      <a:pt x="46" y="23"/>
                    </a:cubicBezTo>
                    <a:cubicBezTo>
                      <a:pt x="45" y="21"/>
                      <a:pt x="44" y="19"/>
                      <a:pt x="42" y="20"/>
                    </a:cubicBezTo>
                    <a:cubicBezTo>
                      <a:pt x="41" y="21"/>
                      <a:pt x="40" y="22"/>
                      <a:pt x="40" y="26"/>
                    </a:cubicBezTo>
                    <a:cubicBezTo>
                      <a:pt x="40" y="31"/>
                      <a:pt x="39" y="35"/>
                      <a:pt x="35" y="36"/>
                    </a:cubicBezTo>
                    <a:cubicBezTo>
                      <a:pt x="31" y="38"/>
                      <a:pt x="28" y="36"/>
                      <a:pt x="25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2" y="25"/>
                      <a:pt x="22" y="23"/>
                      <a:pt x="22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2"/>
                      <a:pt x="27" y="24"/>
                      <a:pt x="28" y="27"/>
                    </a:cubicBezTo>
                    <a:cubicBezTo>
                      <a:pt x="29" y="30"/>
                      <a:pt x="31" y="30"/>
                      <a:pt x="32" y="30"/>
                    </a:cubicBezTo>
                    <a:cubicBezTo>
                      <a:pt x="33" y="29"/>
                      <a:pt x="34" y="28"/>
                      <a:pt x="34" y="24"/>
                    </a:cubicBezTo>
                    <a:cubicBezTo>
                      <a:pt x="34" y="18"/>
                      <a:pt x="35" y="15"/>
                      <a:pt x="39" y="14"/>
                    </a:cubicBezTo>
                    <a:cubicBezTo>
                      <a:pt x="43" y="12"/>
                      <a:pt x="47" y="14"/>
                      <a:pt x="50" y="18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3" y="25"/>
                      <a:pt x="53" y="28"/>
                      <a:pt x="52" y="3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594727" y="2729636"/>
              <a:ext cx="518587" cy="425452"/>
              <a:chOff x="5102226" y="1265238"/>
              <a:chExt cx="388938" cy="319088"/>
            </a:xfrm>
            <a:solidFill>
              <a:schemeClr val="bg1"/>
            </a:solidFill>
          </p:grpSpPr>
          <p:sp>
            <p:nvSpPr>
              <p:cNvPr id="35" name="íṩľíḍè-Freeform: Shape 13"/>
              <p:cNvSpPr/>
              <p:nvPr/>
            </p:nvSpPr>
            <p:spPr bwMode="auto">
              <a:xfrm>
                <a:off x="5238751" y="1381126"/>
                <a:ext cx="34925" cy="109538"/>
              </a:xfrm>
              <a:custGeom>
                <a:avLst/>
                <a:gdLst/>
                <a:ahLst/>
                <a:cxnLst>
                  <a:cxn ang="0">
                    <a:pos x="6" y="63"/>
                  </a:cxn>
                  <a:cxn ang="0">
                    <a:pos x="4" y="62"/>
                  </a:cxn>
                  <a:cxn ang="0">
                    <a:pos x="1" y="55"/>
                  </a:cxn>
                  <a:cxn ang="0">
                    <a:pos x="10" y="32"/>
                  </a:cxn>
                  <a:cxn ang="0">
                    <a:pos x="8" y="6"/>
                  </a:cxn>
                  <a:cxn ang="0">
                    <a:pos x="13" y="0"/>
                  </a:cxn>
                  <a:cxn ang="0">
                    <a:pos x="19" y="5"/>
                  </a:cxn>
                  <a:cxn ang="0">
                    <a:pos x="21" y="32"/>
                  </a:cxn>
                  <a:cxn ang="0">
                    <a:pos x="21" y="34"/>
                  </a:cxn>
                  <a:cxn ang="0">
                    <a:pos x="12" y="59"/>
                  </a:cxn>
                  <a:cxn ang="0">
                    <a:pos x="6" y="63"/>
                  </a:cxn>
                </a:cxnLst>
                <a:rect l="0" t="0" r="r" b="b"/>
                <a:pathLst>
                  <a:path w="21" h="63">
                    <a:moveTo>
                      <a:pt x="6" y="63"/>
                    </a:moveTo>
                    <a:cubicBezTo>
                      <a:pt x="6" y="63"/>
                      <a:pt x="5" y="63"/>
                      <a:pt x="4" y="62"/>
                    </a:cubicBezTo>
                    <a:cubicBezTo>
                      <a:pt x="1" y="61"/>
                      <a:pt x="0" y="58"/>
                      <a:pt x="1" y="55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3"/>
                      <a:pt x="10" y="0"/>
                      <a:pt x="13" y="0"/>
                    </a:cubicBezTo>
                    <a:cubicBezTo>
                      <a:pt x="16" y="0"/>
                      <a:pt x="19" y="2"/>
                      <a:pt x="19" y="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4"/>
                      <a:pt x="21" y="34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1" y="61"/>
                      <a:pt x="9" y="63"/>
                      <a:pt x="6" y="6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íṩľíḍè-Freeform: Shape 14"/>
              <p:cNvSpPr/>
              <p:nvPr/>
            </p:nvSpPr>
            <p:spPr bwMode="auto">
              <a:xfrm>
                <a:off x="5202238" y="1319213"/>
                <a:ext cx="157163" cy="69850"/>
              </a:xfrm>
              <a:custGeom>
                <a:avLst/>
                <a:gdLst/>
                <a:ahLst/>
                <a:cxnLst>
                  <a:cxn ang="0">
                    <a:pos x="85" y="15"/>
                  </a:cxn>
                  <a:cxn ang="0">
                    <a:pos x="69" y="15"/>
                  </a:cxn>
                  <a:cxn ang="0">
                    <a:pos x="58" y="2"/>
                  </a:cxn>
                  <a:cxn ang="0">
                    <a:pos x="57" y="1"/>
                  </a:cxn>
                  <a:cxn ang="0">
                    <a:pos x="46" y="25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2" y="16"/>
                  </a:cxn>
                  <a:cxn ang="0">
                    <a:pos x="3" y="24"/>
                  </a:cxn>
                  <a:cxn ang="0">
                    <a:pos x="6" y="25"/>
                  </a:cxn>
                  <a:cxn ang="0">
                    <a:pos x="11" y="23"/>
                  </a:cxn>
                  <a:cxn ang="0">
                    <a:pos x="21" y="11"/>
                  </a:cxn>
                  <a:cxn ang="0">
                    <a:pos x="33" y="11"/>
                  </a:cxn>
                  <a:cxn ang="0">
                    <a:pos x="24" y="40"/>
                  </a:cxn>
                  <a:cxn ang="0">
                    <a:pos x="51" y="40"/>
                  </a:cxn>
                  <a:cxn ang="0">
                    <a:pos x="58" y="20"/>
                  </a:cxn>
                  <a:cxn ang="0">
                    <a:pos x="62" y="25"/>
                  </a:cxn>
                  <a:cxn ang="0">
                    <a:pos x="67" y="27"/>
                  </a:cxn>
                  <a:cxn ang="0">
                    <a:pos x="67" y="27"/>
                  </a:cxn>
                  <a:cxn ang="0">
                    <a:pos x="85" y="27"/>
                  </a:cxn>
                  <a:cxn ang="0">
                    <a:pos x="91" y="21"/>
                  </a:cxn>
                  <a:cxn ang="0">
                    <a:pos x="85" y="15"/>
                  </a:cxn>
                </a:cxnLst>
                <a:rect l="0" t="0" r="r" b="b"/>
                <a:pathLst>
                  <a:path w="91" h="40">
                    <a:moveTo>
                      <a:pt x="85" y="15"/>
                    </a:moveTo>
                    <a:cubicBezTo>
                      <a:pt x="69" y="15"/>
                      <a:pt x="69" y="15"/>
                      <a:pt x="69" y="15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5" y="0"/>
                      <a:pt x="14" y="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8"/>
                      <a:pt x="0" y="22"/>
                      <a:pt x="3" y="24"/>
                    </a:cubicBezTo>
                    <a:cubicBezTo>
                      <a:pt x="4" y="25"/>
                      <a:pt x="5" y="25"/>
                      <a:pt x="6" y="25"/>
                    </a:cubicBezTo>
                    <a:cubicBezTo>
                      <a:pt x="8" y="25"/>
                      <a:pt x="10" y="25"/>
                      <a:pt x="11" y="2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3" y="26"/>
                      <a:pt x="65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8" y="27"/>
                      <a:pt x="91" y="24"/>
                      <a:pt x="91" y="21"/>
                    </a:cubicBezTo>
                    <a:cubicBezTo>
                      <a:pt x="91" y="18"/>
                      <a:pt x="88" y="15"/>
                      <a:pt x="85" y="15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íṩľíḍè-Freeform: Shape 15"/>
              <p:cNvSpPr/>
              <p:nvPr/>
            </p:nvSpPr>
            <p:spPr bwMode="auto">
              <a:xfrm>
                <a:off x="5273676" y="1327151"/>
                <a:ext cx="14288" cy="412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20"/>
                  </a:cxn>
                  <a:cxn ang="0">
                    <a:pos x="2" y="26"/>
                  </a:cxn>
                  <a:cxn ang="0">
                    <a:pos x="9" y="23"/>
                  </a:cxn>
                  <a:cxn ang="0">
                    <a:pos x="9" y="0"/>
                  </a:cxn>
                </a:cxnLst>
                <a:rect l="0" t="0" r="r" b="b"/>
                <a:pathLst>
                  <a:path w="9" h="26">
                    <a:moveTo>
                      <a:pt x="9" y="0"/>
                    </a:moveTo>
                    <a:lnTo>
                      <a:pt x="0" y="20"/>
                    </a:lnTo>
                    <a:lnTo>
                      <a:pt x="2" y="26"/>
                    </a:lnTo>
                    <a:lnTo>
                      <a:pt x="9" y="2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8" name="íṩľíḍè-Freeform: Shape 16"/>
              <p:cNvSpPr/>
              <p:nvPr/>
            </p:nvSpPr>
            <p:spPr bwMode="auto">
              <a:xfrm>
                <a:off x="5273676" y="1327151"/>
                <a:ext cx="14288" cy="412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20"/>
                  </a:cxn>
                  <a:cxn ang="0">
                    <a:pos x="2" y="26"/>
                  </a:cxn>
                  <a:cxn ang="0">
                    <a:pos x="9" y="23"/>
                  </a:cxn>
                  <a:cxn ang="0">
                    <a:pos x="9" y="0"/>
                  </a:cxn>
                </a:cxnLst>
                <a:rect l="0" t="0" r="r" b="b"/>
                <a:pathLst>
                  <a:path w="9" h="26">
                    <a:moveTo>
                      <a:pt x="9" y="0"/>
                    </a:moveTo>
                    <a:lnTo>
                      <a:pt x="0" y="20"/>
                    </a:lnTo>
                    <a:lnTo>
                      <a:pt x="2" y="26"/>
                    </a:lnTo>
                    <a:lnTo>
                      <a:pt x="9" y="23"/>
                    </a:lnTo>
                    <a:lnTo>
                      <a:pt x="9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9" name="íṩľíḍè-Freeform: Shape 17"/>
              <p:cNvSpPr/>
              <p:nvPr/>
            </p:nvSpPr>
            <p:spPr bwMode="auto">
              <a:xfrm>
                <a:off x="5283201" y="1323976"/>
                <a:ext cx="12700" cy="7938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2"/>
                  </a:cxn>
                  <a:cxn ang="0">
                    <a:pos x="3" y="4"/>
                  </a:cxn>
                  <a:cxn ang="0">
                    <a:pos x="2" y="4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6" y="1"/>
                  </a:cxn>
                </a:cxnLst>
                <a:rect l="0" t="0" r="r" b="b"/>
                <a:pathLst>
                  <a:path w="7" h="5">
                    <a:moveTo>
                      <a:pt x="6" y="1"/>
                    </a:moveTo>
                    <a:cubicBezTo>
                      <a:pt x="7" y="1"/>
                      <a:pt x="7" y="1"/>
                      <a:pt x="6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6" y="1"/>
                      <a:pt x="6" y="1"/>
                      <a:pt x="6" y="1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0" name="íṩľíḍè-Freeform: Shape 18"/>
              <p:cNvSpPr/>
              <p:nvPr/>
            </p:nvSpPr>
            <p:spPr bwMode="auto">
              <a:xfrm>
                <a:off x="5273676" y="1271588"/>
                <a:ext cx="39688" cy="47625"/>
              </a:xfrm>
              <a:custGeom>
                <a:avLst/>
                <a:gdLst/>
                <a:ahLst/>
                <a:cxnLst>
                  <a:cxn ang="0">
                    <a:pos x="21" y="15"/>
                  </a:cxn>
                  <a:cxn ang="0">
                    <a:pos x="10" y="27"/>
                  </a:cxn>
                  <a:cxn ang="0">
                    <a:pos x="1" y="13"/>
                  </a:cxn>
                  <a:cxn ang="0">
                    <a:pos x="12" y="1"/>
                  </a:cxn>
                  <a:cxn ang="0">
                    <a:pos x="21" y="15"/>
                  </a:cxn>
                </a:cxnLst>
                <a:rect l="0" t="0" r="r" b="b"/>
                <a:pathLst>
                  <a:path w="22" h="28">
                    <a:moveTo>
                      <a:pt x="21" y="15"/>
                    </a:moveTo>
                    <a:cubicBezTo>
                      <a:pt x="20" y="22"/>
                      <a:pt x="13" y="28"/>
                      <a:pt x="10" y="27"/>
                    </a:cubicBezTo>
                    <a:cubicBezTo>
                      <a:pt x="6" y="27"/>
                      <a:pt x="0" y="20"/>
                      <a:pt x="1" y="13"/>
                    </a:cubicBezTo>
                    <a:cubicBezTo>
                      <a:pt x="2" y="6"/>
                      <a:pt x="4" y="0"/>
                      <a:pt x="12" y="1"/>
                    </a:cubicBezTo>
                    <a:cubicBezTo>
                      <a:pt x="21" y="2"/>
                      <a:pt x="22" y="8"/>
                      <a:pt x="21" y="15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1" name="íṩľíḍè-Freeform: Shape 19"/>
              <p:cNvSpPr/>
              <p:nvPr/>
            </p:nvSpPr>
            <p:spPr bwMode="auto">
              <a:xfrm>
                <a:off x="5176838" y="1306513"/>
                <a:ext cx="280988" cy="231775"/>
              </a:xfrm>
              <a:custGeom>
                <a:avLst/>
                <a:gdLst/>
                <a:ahLst/>
                <a:cxnLst>
                  <a:cxn ang="0">
                    <a:pos x="11" y="146"/>
                  </a:cxn>
                  <a:cxn ang="0">
                    <a:pos x="0" y="140"/>
                  </a:cxn>
                  <a:cxn ang="0">
                    <a:pos x="13" y="118"/>
                  </a:cxn>
                  <a:cxn ang="0">
                    <a:pos x="55" y="124"/>
                  </a:cxn>
                  <a:cxn ang="0">
                    <a:pos x="66" y="102"/>
                  </a:cxn>
                  <a:cxn ang="0">
                    <a:pos x="98" y="108"/>
                  </a:cxn>
                  <a:cxn ang="0">
                    <a:pos x="119" y="58"/>
                  </a:cxn>
                  <a:cxn ang="0">
                    <a:pos x="138" y="60"/>
                  </a:cxn>
                  <a:cxn ang="0">
                    <a:pos x="165" y="0"/>
                  </a:cxn>
                  <a:cxn ang="0">
                    <a:pos x="177" y="5"/>
                  </a:cxn>
                  <a:cxn ang="0">
                    <a:pos x="147" y="75"/>
                  </a:cxn>
                  <a:cxn ang="0">
                    <a:pos x="128" y="72"/>
                  </a:cxn>
                  <a:cxn ang="0">
                    <a:pos x="105" y="122"/>
                  </a:cxn>
                  <a:cxn ang="0">
                    <a:pos x="74" y="118"/>
                  </a:cxn>
                  <a:cxn ang="0">
                    <a:pos x="61" y="140"/>
                  </a:cxn>
                  <a:cxn ang="0">
                    <a:pos x="20" y="133"/>
                  </a:cxn>
                  <a:cxn ang="0">
                    <a:pos x="11" y="146"/>
                  </a:cxn>
                </a:cxnLst>
                <a:rect l="0" t="0" r="r" b="b"/>
                <a:pathLst>
                  <a:path w="177" h="146">
                    <a:moveTo>
                      <a:pt x="11" y="146"/>
                    </a:moveTo>
                    <a:lnTo>
                      <a:pt x="0" y="140"/>
                    </a:lnTo>
                    <a:lnTo>
                      <a:pt x="13" y="118"/>
                    </a:lnTo>
                    <a:lnTo>
                      <a:pt x="55" y="124"/>
                    </a:lnTo>
                    <a:lnTo>
                      <a:pt x="66" y="102"/>
                    </a:lnTo>
                    <a:lnTo>
                      <a:pt x="98" y="108"/>
                    </a:lnTo>
                    <a:lnTo>
                      <a:pt x="119" y="58"/>
                    </a:lnTo>
                    <a:lnTo>
                      <a:pt x="138" y="60"/>
                    </a:lnTo>
                    <a:lnTo>
                      <a:pt x="165" y="0"/>
                    </a:lnTo>
                    <a:lnTo>
                      <a:pt x="177" y="5"/>
                    </a:lnTo>
                    <a:lnTo>
                      <a:pt x="147" y="75"/>
                    </a:lnTo>
                    <a:lnTo>
                      <a:pt x="128" y="72"/>
                    </a:lnTo>
                    <a:lnTo>
                      <a:pt x="105" y="122"/>
                    </a:lnTo>
                    <a:lnTo>
                      <a:pt x="74" y="118"/>
                    </a:lnTo>
                    <a:lnTo>
                      <a:pt x="61" y="140"/>
                    </a:lnTo>
                    <a:lnTo>
                      <a:pt x="20" y="133"/>
                    </a:lnTo>
                    <a:lnTo>
                      <a:pt x="11" y="14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2" name="íṩľíḍè-Freeform: Shape 20"/>
              <p:cNvSpPr/>
              <p:nvPr/>
            </p:nvSpPr>
            <p:spPr bwMode="auto">
              <a:xfrm>
                <a:off x="5176838" y="1306513"/>
                <a:ext cx="280988" cy="231775"/>
              </a:xfrm>
              <a:custGeom>
                <a:avLst/>
                <a:gdLst/>
                <a:ahLst/>
                <a:cxnLst>
                  <a:cxn ang="0">
                    <a:pos x="11" y="146"/>
                  </a:cxn>
                  <a:cxn ang="0">
                    <a:pos x="0" y="140"/>
                  </a:cxn>
                  <a:cxn ang="0">
                    <a:pos x="13" y="118"/>
                  </a:cxn>
                  <a:cxn ang="0">
                    <a:pos x="55" y="124"/>
                  </a:cxn>
                  <a:cxn ang="0">
                    <a:pos x="66" y="102"/>
                  </a:cxn>
                  <a:cxn ang="0">
                    <a:pos x="98" y="108"/>
                  </a:cxn>
                  <a:cxn ang="0">
                    <a:pos x="119" y="58"/>
                  </a:cxn>
                  <a:cxn ang="0">
                    <a:pos x="138" y="60"/>
                  </a:cxn>
                  <a:cxn ang="0">
                    <a:pos x="165" y="0"/>
                  </a:cxn>
                  <a:cxn ang="0">
                    <a:pos x="177" y="5"/>
                  </a:cxn>
                  <a:cxn ang="0">
                    <a:pos x="147" y="75"/>
                  </a:cxn>
                  <a:cxn ang="0">
                    <a:pos x="128" y="72"/>
                  </a:cxn>
                  <a:cxn ang="0">
                    <a:pos x="105" y="122"/>
                  </a:cxn>
                  <a:cxn ang="0">
                    <a:pos x="74" y="118"/>
                  </a:cxn>
                  <a:cxn ang="0">
                    <a:pos x="61" y="140"/>
                  </a:cxn>
                  <a:cxn ang="0">
                    <a:pos x="20" y="133"/>
                  </a:cxn>
                  <a:cxn ang="0">
                    <a:pos x="11" y="146"/>
                  </a:cxn>
                </a:cxnLst>
                <a:rect l="0" t="0" r="r" b="b"/>
                <a:pathLst>
                  <a:path w="177" h="146">
                    <a:moveTo>
                      <a:pt x="11" y="146"/>
                    </a:moveTo>
                    <a:lnTo>
                      <a:pt x="0" y="140"/>
                    </a:lnTo>
                    <a:lnTo>
                      <a:pt x="13" y="118"/>
                    </a:lnTo>
                    <a:lnTo>
                      <a:pt x="55" y="124"/>
                    </a:lnTo>
                    <a:lnTo>
                      <a:pt x="66" y="102"/>
                    </a:lnTo>
                    <a:lnTo>
                      <a:pt x="98" y="108"/>
                    </a:lnTo>
                    <a:lnTo>
                      <a:pt x="119" y="58"/>
                    </a:lnTo>
                    <a:lnTo>
                      <a:pt x="138" y="60"/>
                    </a:lnTo>
                    <a:lnTo>
                      <a:pt x="165" y="0"/>
                    </a:lnTo>
                    <a:lnTo>
                      <a:pt x="177" y="5"/>
                    </a:lnTo>
                    <a:lnTo>
                      <a:pt x="147" y="75"/>
                    </a:lnTo>
                    <a:lnTo>
                      <a:pt x="128" y="72"/>
                    </a:lnTo>
                    <a:lnTo>
                      <a:pt x="105" y="122"/>
                    </a:lnTo>
                    <a:lnTo>
                      <a:pt x="74" y="118"/>
                    </a:lnTo>
                    <a:lnTo>
                      <a:pt x="61" y="140"/>
                    </a:lnTo>
                    <a:lnTo>
                      <a:pt x="20" y="133"/>
                    </a:lnTo>
                    <a:lnTo>
                      <a:pt x="11" y="146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3" name="íṩľíḍè-Freeform: Shape 21"/>
              <p:cNvSpPr/>
              <p:nvPr/>
            </p:nvSpPr>
            <p:spPr bwMode="auto">
              <a:xfrm>
                <a:off x="5102226" y="1265238"/>
                <a:ext cx="388938" cy="319088"/>
              </a:xfrm>
              <a:custGeom>
                <a:avLst/>
                <a:gdLst/>
                <a:ahLst/>
                <a:cxnLst>
                  <a:cxn ang="0">
                    <a:pos x="245" y="201"/>
                  </a:cxn>
                  <a:cxn ang="0">
                    <a:pos x="0" y="20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93"/>
                  </a:cxn>
                  <a:cxn ang="0">
                    <a:pos x="245" y="193"/>
                  </a:cxn>
                  <a:cxn ang="0">
                    <a:pos x="245" y="201"/>
                  </a:cxn>
                </a:cxnLst>
                <a:rect l="0" t="0" r="r" b="b"/>
                <a:pathLst>
                  <a:path w="245" h="201">
                    <a:moveTo>
                      <a:pt x="245" y="201"/>
                    </a:moveTo>
                    <a:lnTo>
                      <a:pt x="0" y="20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93"/>
                    </a:lnTo>
                    <a:lnTo>
                      <a:pt x="245" y="193"/>
                    </a:lnTo>
                    <a:lnTo>
                      <a:pt x="245" y="20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4" name="íṩľíḍè-Freeform: Shape 22"/>
              <p:cNvSpPr/>
              <p:nvPr/>
            </p:nvSpPr>
            <p:spPr bwMode="auto">
              <a:xfrm>
                <a:off x="5102226" y="1265238"/>
                <a:ext cx="388938" cy="319088"/>
              </a:xfrm>
              <a:custGeom>
                <a:avLst/>
                <a:gdLst/>
                <a:ahLst/>
                <a:cxnLst>
                  <a:cxn ang="0">
                    <a:pos x="245" y="201"/>
                  </a:cxn>
                  <a:cxn ang="0">
                    <a:pos x="0" y="20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93"/>
                  </a:cxn>
                  <a:cxn ang="0">
                    <a:pos x="245" y="193"/>
                  </a:cxn>
                  <a:cxn ang="0">
                    <a:pos x="245" y="201"/>
                  </a:cxn>
                </a:cxnLst>
                <a:rect l="0" t="0" r="r" b="b"/>
                <a:pathLst>
                  <a:path w="245" h="201">
                    <a:moveTo>
                      <a:pt x="245" y="201"/>
                    </a:moveTo>
                    <a:lnTo>
                      <a:pt x="0" y="20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93"/>
                    </a:lnTo>
                    <a:lnTo>
                      <a:pt x="245" y="193"/>
                    </a:lnTo>
                    <a:lnTo>
                      <a:pt x="245" y="201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5" name="íṩľíḍè-Freeform: Shape 23"/>
              <p:cNvSpPr/>
              <p:nvPr/>
            </p:nvSpPr>
            <p:spPr bwMode="auto">
              <a:xfrm>
                <a:off x="5159376" y="1360488"/>
                <a:ext cx="71438" cy="57150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29" y="32"/>
                  </a:cxn>
                  <a:cxn ang="0">
                    <a:pos x="3" y="22"/>
                  </a:cxn>
                  <a:cxn ang="0">
                    <a:pos x="0" y="17"/>
                  </a:cxn>
                  <a:cxn ang="0">
                    <a:pos x="6" y="3"/>
                  </a:cxn>
                  <a:cxn ang="0">
                    <a:pos x="11" y="0"/>
                  </a:cxn>
                  <a:cxn ang="0">
                    <a:pos x="38" y="11"/>
                  </a:cxn>
                  <a:cxn ang="0">
                    <a:pos x="40" y="16"/>
                  </a:cxn>
                  <a:cxn ang="0">
                    <a:pos x="35" y="30"/>
                  </a:cxn>
                </a:cxnLst>
                <a:rect l="0" t="0" r="r" b="b"/>
                <a:pathLst>
                  <a:path w="41" h="33">
                    <a:moveTo>
                      <a:pt x="35" y="30"/>
                    </a:moveTo>
                    <a:cubicBezTo>
                      <a:pt x="34" y="32"/>
                      <a:pt x="31" y="33"/>
                      <a:pt x="29" y="3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1" y="21"/>
                      <a:pt x="0" y="19"/>
                      <a:pt x="0" y="17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40" y="12"/>
                      <a:pt x="41" y="14"/>
                      <a:pt x="40" y="16"/>
                    </a:cubicBezTo>
                    <a:cubicBezTo>
                      <a:pt x="35" y="30"/>
                      <a:pt x="35" y="30"/>
                      <a:pt x="35" y="3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6" name="íṩľíḍè-Rectangle 24"/>
              <p:cNvSpPr/>
              <p:nvPr/>
            </p:nvSpPr>
            <p:spPr bwMode="auto">
              <a:xfrm>
                <a:off x="5110163" y="1290638"/>
                <a:ext cx="22225" cy="127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íṩľíḍè-Rectangle 25"/>
              <p:cNvSpPr/>
              <p:nvPr/>
            </p:nvSpPr>
            <p:spPr bwMode="auto">
              <a:xfrm>
                <a:off x="5110163" y="1290638"/>
                <a:ext cx="22225" cy="127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8" name="íṩľíḍè-Rectangle 26"/>
              <p:cNvSpPr/>
              <p:nvPr/>
            </p:nvSpPr>
            <p:spPr bwMode="auto">
              <a:xfrm>
                <a:off x="5110163" y="1347788"/>
                <a:ext cx="22225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9" name="íṩľíḍè-Rectangle 27"/>
              <p:cNvSpPr/>
              <p:nvPr/>
            </p:nvSpPr>
            <p:spPr bwMode="auto">
              <a:xfrm>
                <a:off x="5110163" y="1347788"/>
                <a:ext cx="22225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0" name="íṩľíḍè-Rectangle 28"/>
              <p:cNvSpPr/>
              <p:nvPr/>
            </p:nvSpPr>
            <p:spPr bwMode="auto">
              <a:xfrm>
                <a:off x="5110163" y="1406526"/>
                <a:ext cx="22225" cy="127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1" name="íṩľíḍè-Rectangle 29"/>
              <p:cNvSpPr/>
              <p:nvPr/>
            </p:nvSpPr>
            <p:spPr bwMode="auto">
              <a:xfrm>
                <a:off x="5110163" y="1406526"/>
                <a:ext cx="22225" cy="127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2" name="íṩľíḍè-Rectangle 30"/>
              <p:cNvSpPr/>
              <p:nvPr/>
            </p:nvSpPr>
            <p:spPr bwMode="auto">
              <a:xfrm>
                <a:off x="5110163" y="1465263"/>
                <a:ext cx="22225" cy="127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3" name="íṩľíḍè-Rectangle 31"/>
              <p:cNvSpPr/>
              <p:nvPr/>
            </p:nvSpPr>
            <p:spPr bwMode="auto">
              <a:xfrm>
                <a:off x="5110163" y="1465263"/>
                <a:ext cx="22225" cy="127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4" name="íṩľíḍè-Rectangle 32"/>
              <p:cNvSpPr/>
              <p:nvPr/>
            </p:nvSpPr>
            <p:spPr bwMode="auto">
              <a:xfrm>
                <a:off x="5110163" y="1524001"/>
                <a:ext cx="22225" cy="127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5" name="íṩľíḍè-Rectangle 33"/>
              <p:cNvSpPr/>
              <p:nvPr/>
            </p:nvSpPr>
            <p:spPr bwMode="auto">
              <a:xfrm>
                <a:off x="5110163" y="1524001"/>
                <a:ext cx="22225" cy="127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6" name="íṩľíḍè-Rectangle 34"/>
              <p:cNvSpPr/>
              <p:nvPr/>
            </p:nvSpPr>
            <p:spPr bwMode="auto">
              <a:xfrm>
                <a:off x="5395913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7" name="íṩľíḍè-Rectangle 35"/>
              <p:cNvSpPr/>
              <p:nvPr/>
            </p:nvSpPr>
            <p:spPr bwMode="auto">
              <a:xfrm>
                <a:off x="5395913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8" name="íṩľíḍè-Rectangle 36"/>
              <p:cNvSpPr/>
              <p:nvPr/>
            </p:nvSpPr>
            <p:spPr bwMode="auto">
              <a:xfrm>
                <a:off x="5454651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9" name="íṩľíḍè-Rectangle 37"/>
              <p:cNvSpPr/>
              <p:nvPr/>
            </p:nvSpPr>
            <p:spPr bwMode="auto">
              <a:xfrm>
                <a:off x="5454651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0" name="íṩľíḍè-Rectangle 38"/>
              <p:cNvSpPr/>
              <p:nvPr/>
            </p:nvSpPr>
            <p:spPr bwMode="auto">
              <a:xfrm>
                <a:off x="5337176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1" name="íṩľíḍè-Rectangle 39"/>
              <p:cNvSpPr/>
              <p:nvPr/>
            </p:nvSpPr>
            <p:spPr bwMode="auto">
              <a:xfrm>
                <a:off x="5337176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2" name="íṩľíḍè-Rectangle 40"/>
              <p:cNvSpPr/>
              <p:nvPr/>
            </p:nvSpPr>
            <p:spPr bwMode="auto">
              <a:xfrm>
                <a:off x="5278438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íṩľíḍè-Rectangle 41"/>
              <p:cNvSpPr/>
              <p:nvPr/>
            </p:nvSpPr>
            <p:spPr bwMode="auto">
              <a:xfrm>
                <a:off x="5278438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4" name="íṩľíḍè-Rectangle 42"/>
              <p:cNvSpPr/>
              <p:nvPr/>
            </p:nvSpPr>
            <p:spPr bwMode="auto">
              <a:xfrm>
                <a:off x="5219701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5" name="íṩľíḍè-Rectangle 43"/>
              <p:cNvSpPr/>
              <p:nvPr/>
            </p:nvSpPr>
            <p:spPr bwMode="auto">
              <a:xfrm>
                <a:off x="5219701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6" name="íṩľíḍè-Rectangle 44"/>
              <p:cNvSpPr/>
              <p:nvPr/>
            </p:nvSpPr>
            <p:spPr bwMode="auto">
              <a:xfrm>
                <a:off x="5160963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7" name="íṩľíḍè-Rectangle 45"/>
              <p:cNvSpPr/>
              <p:nvPr/>
            </p:nvSpPr>
            <p:spPr bwMode="auto">
              <a:xfrm>
                <a:off x="5160963" y="1554163"/>
                <a:ext cx="12700" cy="222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8" name="íṩľíḍè-Freeform: Shape 46"/>
              <p:cNvSpPr/>
              <p:nvPr/>
            </p:nvSpPr>
            <p:spPr bwMode="auto">
              <a:xfrm>
                <a:off x="5410201" y="1271588"/>
                <a:ext cx="68263" cy="63500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35" y="0"/>
                  </a:cxn>
                  <a:cxn ang="0">
                    <a:pos x="43" y="40"/>
                  </a:cxn>
                  <a:cxn ang="0">
                    <a:pos x="0" y="23"/>
                  </a:cxn>
                </a:cxnLst>
                <a:rect l="0" t="0" r="r" b="b"/>
                <a:pathLst>
                  <a:path w="43" h="40">
                    <a:moveTo>
                      <a:pt x="0" y="23"/>
                    </a:moveTo>
                    <a:lnTo>
                      <a:pt x="35" y="0"/>
                    </a:lnTo>
                    <a:lnTo>
                      <a:pt x="43" y="4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9" name="íṩľíḍè-Freeform: Shape 47"/>
              <p:cNvSpPr/>
              <p:nvPr/>
            </p:nvSpPr>
            <p:spPr bwMode="auto">
              <a:xfrm>
                <a:off x="5410201" y="1271588"/>
                <a:ext cx="68263" cy="63500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35" y="0"/>
                  </a:cxn>
                  <a:cxn ang="0">
                    <a:pos x="43" y="40"/>
                  </a:cxn>
                  <a:cxn ang="0">
                    <a:pos x="0" y="23"/>
                  </a:cxn>
                </a:cxnLst>
                <a:rect l="0" t="0" r="r" b="b"/>
                <a:pathLst>
                  <a:path w="43" h="40">
                    <a:moveTo>
                      <a:pt x="0" y="23"/>
                    </a:moveTo>
                    <a:lnTo>
                      <a:pt x="35" y="0"/>
                    </a:lnTo>
                    <a:lnTo>
                      <a:pt x="43" y="40"/>
                    </a:lnTo>
                    <a:lnTo>
                      <a:pt x="0" y="23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3" name="íṩľíḍè-Freeform: Shape 12"/>
            <p:cNvSpPr/>
            <p:nvPr/>
          </p:nvSpPr>
          <p:spPr bwMode="auto">
            <a:xfrm>
              <a:off x="5375487" y="4124515"/>
              <a:ext cx="463551" cy="433917"/>
            </a:xfrm>
            <a:custGeom>
              <a:avLst/>
              <a:gdLst/>
              <a:ahLst/>
              <a:cxnLst>
                <a:cxn ang="0">
                  <a:pos x="87" y="43"/>
                </a:cxn>
                <a:cxn ang="0">
                  <a:pos x="75" y="28"/>
                </a:cxn>
                <a:cxn ang="0">
                  <a:pos x="60" y="14"/>
                </a:cxn>
                <a:cxn ang="0">
                  <a:pos x="41" y="19"/>
                </a:cxn>
                <a:cxn ang="0">
                  <a:pos x="23" y="26"/>
                </a:cxn>
                <a:cxn ang="0">
                  <a:pos x="6" y="36"/>
                </a:cxn>
                <a:cxn ang="0">
                  <a:pos x="6" y="56"/>
                </a:cxn>
                <a:cxn ang="0">
                  <a:pos x="8" y="76"/>
                </a:cxn>
                <a:cxn ang="0">
                  <a:pos x="14" y="95"/>
                </a:cxn>
                <a:cxn ang="0">
                  <a:pos x="33" y="100"/>
                </a:cxn>
                <a:cxn ang="0">
                  <a:pos x="52" y="103"/>
                </a:cxn>
                <a:cxn ang="0">
                  <a:pos x="72" y="102"/>
                </a:cxn>
                <a:cxn ang="0">
                  <a:pos x="82" y="85"/>
                </a:cxn>
                <a:cxn ang="0">
                  <a:pos x="90" y="67"/>
                </a:cxn>
                <a:cxn ang="0">
                  <a:pos x="53" y="99"/>
                </a:cxn>
                <a:cxn ang="0">
                  <a:pos x="40" y="74"/>
                </a:cxn>
                <a:cxn ang="0">
                  <a:pos x="12" y="76"/>
                </a:cxn>
                <a:cxn ang="0">
                  <a:pos x="40" y="47"/>
                </a:cxn>
                <a:cxn ang="0">
                  <a:pos x="53" y="22"/>
                </a:cxn>
                <a:cxn ang="0">
                  <a:pos x="43" y="71"/>
                </a:cxn>
                <a:cxn ang="0">
                  <a:pos x="37" y="60"/>
                </a:cxn>
                <a:cxn ang="0">
                  <a:pos x="55" y="48"/>
                </a:cxn>
                <a:cxn ang="0">
                  <a:pos x="54" y="70"/>
                </a:cxn>
                <a:cxn ang="0">
                  <a:pos x="84" y="76"/>
                </a:cxn>
                <a:cxn ang="0">
                  <a:pos x="48" y="49"/>
                </a:cxn>
                <a:cxn ang="0">
                  <a:pos x="48" y="67"/>
                </a:cxn>
                <a:cxn ang="0">
                  <a:pos x="113" y="12"/>
                </a:cxn>
                <a:cxn ang="0">
                  <a:pos x="111" y="5"/>
                </a:cxn>
                <a:cxn ang="0">
                  <a:pos x="104" y="3"/>
                </a:cxn>
                <a:cxn ang="0">
                  <a:pos x="97" y="2"/>
                </a:cxn>
                <a:cxn ang="0">
                  <a:pos x="90" y="2"/>
                </a:cxn>
                <a:cxn ang="0">
                  <a:pos x="86" y="8"/>
                </a:cxn>
                <a:cxn ang="0">
                  <a:pos x="84" y="15"/>
                </a:cxn>
                <a:cxn ang="0">
                  <a:pos x="82" y="22"/>
                </a:cxn>
                <a:cxn ang="0">
                  <a:pos x="87" y="27"/>
                </a:cxn>
                <a:cxn ang="0">
                  <a:pos x="93" y="32"/>
                </a:cxn>
                <a:cxn ang="0">
                  <a:pos x="99" y="35"/>
                </a:cxn>
                <a:cxn ang="0">
                  <a:pos x="105" y="32"/>
                </a:cxn>
                <a:cxn ang="0">
                  <a:pos x="111" y="27"/>
                </a:cxn>
                <a:cxn ang="0">
                  <a:pos x="116" y="22"/>
                </a:cxn>
                <a:cxn ang="0">
                  <a:pos x="101" y="32"/>
                </a:cxn>
                <a:cxn ang="0">
                  <a:pos x="96" y="22"/>
                </a:cxn>
                <a:cxn ang="0">
                  <a:pos x="93" y="18"/>
                </a:cxn>
                <a:cxn ang="0">
                  <a:pos x="96" y="13"/>
                </a:cxn>
                <a:cxn ang="0">
                  <a:pos x="101" y="3"/>
                </a:cxn>
                <a:cxn ang="0">
                  <a:pos x="97" y="21"/>
                </a:cxn>
                <a:cxn ang="0">
                  <a:pos x="95" y="17"/>
                </a:cxn>
                <a:cxn ang="0">
                  <a:pos x="102" y="13"/>
                </a:cxn>
                <a:cxn ang="0">
                  <a:pos x="101" y="21"/>
                </a:cxn>
                <a:cxn ang="0">
                  <a:pos x="112" y="23"/>
                </a:cxn>
                <a:cxn ang="0">
                  <a:pos x="99" y="13"/>
                </a:cxn>
                <a:cxn ang="0">
                  <a:pos x="99" y="20"/>
                </a:cxn>
              </a:cxnLst>
              <a:rect l="0" t="0" r="r" b="b"/>
              <a:pathLst>
                <a:path w="117" h="109">
                  <a:moveTo>
                    <a:pt x="90" y="56"/>
                  </a:moveTo>
                  <a:cubicBezTo>
                    <a:pt x="90" y="55"/>
                    <a:pt x="90" y="55"/>
                    <a:pt x="90" y="54"/>
                  </a:cubicBezTo>
                  <a:cubicBezTo>
                    <a:pt x="92" y="53"/>
                    <a:pt x="95" y="49"/>
                    <a:pt x="95" y="48"/>
                  </a:cubicBezTo>
                  <a:cubicBezTo>
                    <a:pt x="94" y="47"/>
                    <a:pt x="90" y="45"/>
                    <a:pt x="88" y="46"/>
                  </a:cubicBezTo>
                  <a:cubicBezTo>
                    <a:pt x="87" y="45"/>
                    <a:pt x="87" y="44"/>
                    <a:pt x="87" y="43"/>
                  </a:cubicBezTo>
                  <a:cubicBezTo>
                    <a:pt x="88" y="42"/>
                    <a:pt x="90" y="37"/>
                    <a:pt x="90" y="36"/>
                  </a:cubicBezTo>
                  <a:cubicBezTo>
                    <a:pt x="89" y="35"/>
                    <a:pt x="84" y="35"/>
                    <a:pt x="82" y="36"/>
                  </a:cubicBezTo>
                  <a:cubicBezTo>
                    <a:pt x="82" y="35"/>
                    <a:pt x="81" y="34"/>
                    <a:pt x="81" y="34"/>
                  </a:cubicBezTo>
                  <a:cubicBezTo>
                    <a:pt x="82" y="32"/>
                    <a:pt x="83" y="27"/>
                    <a:pt x="82" y="26"/>
                  </a:cubicBezTo>
                  <a:cubicBezTo>
                    <a:pt x="81" y="26"/>
                    <a:pt x="76" y="26"/>
                    <a:pt x="75" y="28"/>
                  </a:cubicBezTo>
                  <a:cubicBezTo>
                    <a:pt x="74" y="27"/>
                    <a:pt x="73" y="27"/>
                    <a:pt x="73" y="26"/>
                  </a:cubicBezTo>
                  <a:cubicBezTo>
                    <a:pt x="74" y="24"/>
                    <a:pt x="73" y="19"/>
                    <a:pt x="72" y="19"/>
                  </a:cubicBezTo>
                  <a:cubicBezTo>
                    <a:pt x="71" y="18"/>
                    <a:pt x="67" y="20"/>
                    <a:pt x="65" y="22"/>
                  </a:cubicBezTo>
                  <a:cubicBezTo>
                    <a:pt x="65" y="22"/>
                    <a:pt x="64" y="21"/>
                    <a:pt x="63" y="21"/>
                  </a:cubicBezTo>
                  <a:cubicBezTo>
                    <a:pt x="63" y="19"/>
                    <a:pt x="61" y="14"/>
                    <a:pt x="60" y="14"/>
                  </a:cubicBezTo>
                  <a:cubicBezTo>
                    <a:pt x="59" y="14"/>
                    <a:pt x="55" y="17"/>
                    <a:pt x="55" y="19"/>
                  </a:cubicBezTo>
                  <a:cubicBezTo>
                    <a:pt x="54" y="19"/>
                    <a:pt x="53" y="18"/>
                    <a:pt x="52" y="18"/>
                  </a:cubicBezTo>
                  <a:cubicBezTo>
                    <a:pt x="52" y="16"/>
                    <a:pt x="49" y="12"/>
                    <a:pt x="48" y="12"/>
                  </a:cubicBezTo>
                  <a:cubicBezTo>
                    <a:pt x="47" y="12"/>
                    <a:pt x="44" y="16"/>
                    <a:pt x="44" y="18"/>
                  </a:cubicBezTo>
                  <a:cubicBezTo>
                    <a:pt x="43" y="18"/>
                    <a:pt x="42" y="19"/>
                    <a:pt x="41" y="19"/>
                  </a:cubicBezTo>
                  <a:cubicBezTo>
                    <a:pt x="40" y="17"/>
                    <a:pt x="37" y="14"/>
                    <a:pt x="35" y="14"/>
                  </a:cubicBezTo>
                  <a:cubicBezTo>
                    <a:pt x="34" y="14"/>
                    <a:pt x="32" y="19"/>
                    <a:pt x="33" y="21"/>
                  </a:cubicBezTo>
                  <a:cubicBezTo>
                    <a:pt x="32" y="21"/>
                    <a:pt x="31" y="22"/>
                    <a:pt x="31" y="22"/>
                  </a:cubicBezTo>
                  <a:cubicBezTo>
                    <a:pt x="29" y="20"/>
                    <a:pt x="25" y="18"/>
                    <a:pt x="24" y="19"/>
                  </a:cubicBezTo>
                  <a:cubicBezTo>
                    <a:pt x="23" y="19"/>
                    <a:pt x="22" y="24"/>
                    <a:pt x="23" y="26"/>
                  </a:cubicBezTo>
                  <a:cubicBezTo>
                    <a:pt x="22" y="27"/>
                    <a:pt x="22" y="27"/>
                    <a:pt x="21" y="28"/>
                  </a:cubicBezTo>
                  <a:cubicBezTo>
                    <a:pt x="19" y="26"/>
                    <a:pt x="15" y="26"/>
                    <a:pt x="14" y="26"/>
                  </a:cubicBezTo>
                  <a:cubicBezTo>
                    <a:pt x="13" y="27"/>
                    <a:pt x="14" y="32"/>
                    <a:pt x="15" y="34"/>
                  </a:cubicBezTo>
                  <a:cubicBezTo>
                    <a:pt x="15" y="34"/>
                    <a:pt x="14" y="35"/>
                    <a:pt x="14" y="36"/>
                  </a:cubicBezTo>
                  <a:cubicBezTo>
                    <a:pt x="12" y="35"/>
                    <a:pt x="7" y="35"/>
                    <a:pt x="6" y="36"/>
                  </a:cubicBezTo>
                  <a:cubicBezTo>
                    <a:pt x="6" y="37"/>
                    <a:pt x="7" y="42"/>
                    <a:pt x="9" y="43"/>
                  </a:cubicBezTo>
                  <a:cubicBezTo>
                    <a:pt x="9" y="44"/>
                    <a:pt x="9" y="45"/>
                    <a:pt x="8" y="46"/>
                  </a:cubicBezTo>
                  <a:cubicBezTo>
                    <a:pt x="6" y="45"/>
                    <a:pt x="2" y="47"/>
                    <a:pt x="1" y="48"/>
                  </a:cubicBezTo>
                  <a:cubicBezTo>
                    <a:pt x="1" y="49"/>
                    <a:pt x="4" y="53"/>
                    <a:pt x="6" y="54"/>
                  </a:cubicBezTo>
                  <a:cubicBezTo>
                    <a:pt x="6" y="55"/>
                    <a:pt x="6" y="55"/>
                    <a:pt x="6" y="56"/>
                  </a:cubicBezTo>
                  <a:cubicBezTo>
                    <a:pt x="4" y="56"/>
                    <a:pt x="0" y="59"/>
                    <a:pt x="0" y="61"/>
                  </a:cubicBezTo>
                  <a:cubicBezTo>
                    <a:pt x="0" y="62"/>
                    <a:pt x="4" y="65"/>
                    <a:pt x="6" y="65"/>
                  </a:cubicBezTo>
                  <a:cubicBezTo>
                    <a:pt x="6" y="66"/>
                    <a:pt x="6" y="67"/>
                    <a:pt x="6" y="67"/>
                  </a:cubicBezTo>
                  <a:cubicBezTo>
                    <a:pt x="4" y="68"/>
                    <a:pt x="1" y="72"/>
                    <a:pt x="1" y="73"/>
                  </a:cubicBezTo>
                  <a:cubicBezTo>
                    <a:pt x="2" y="74"/>
                    <a:pt x="6" y="76"/>
                    <a:pt x="8" y="76"/>
                  </a:cubicBezTo>
                  <a:cubicBezTo>
                    <a:pt x="9" y="76"/>
                    <a:pt x="9" y="77"/>
                    <a:pt x="9" y="78"/>
                  </a:cubicBezTo>
                  <a:cubicBezTo>
                    <a:pt x="7" y="79"/>
                    <a:pt x="6" y="84"/>
                    <a:pt x="6" y="85"/>
                  </a:cubicBezTo>
                  <a:cubicBezTo>
                    <a:pt x="7" y="86"/>
                    <a:pt x="12" y="86"/>
                    <a:pt x="14" y="85"/>
                  </a:cubicBezTo>
                  <a:cubicBezTo>
                    <a:pt x="14" y="86"/>
                    <a:pt x="15" y="87"/>
                    <a:pt x="15" y="87"/>
                  </a:cubicBezTo>
                  <a:cubicBezTo>
                    <a:pt x="14" y="89"/>
                    <a:pt x="13" y="94"/>
                    <a:pt x="14" y="95"/>
                  </a:cubicBezTo>
                  <a:cubicBezTo>
                    <a:pt x="15" y="96"/>
                    <a:pt x="20" y="95"/>
                    <a:pt x="21" y="93"/>
                  </a:cubicBezTo>
                  <a:cubicBezTo>
                    <a:pt x="22" y="94"/>
                    <a:pt x="22" y="95"/>
                    <a:pt x="23" y="95"/>
                  </a:cubicBezTo>
                  <a:cubicBezTo>
                    <a:pt x="22" y="97"/>
                    <a:pt x="23" y="102"/>
                    <a:pt x="24" y="102"/>
                  </a:cubicBezTo>
                  <a:cubicBezTo>
                    <a:pt x="25" y="103"/>
                    <a:pt x="29" y="101"/>
                    <a:pt x="31" y="99"/>
                  </a:cubicBezTo>
                  <a:cubicBezTo>
                    <a:pt x="31" y="100"/>
                    <a:pt x="32" y="100"/>
                    <a:pt x="33" y="100"/>
                  </a:cubicBezTo>
                  <a:cubicBezTo>
                    <a:pt x="32" y="102"/>
                    <a:pt x="34" y="107"/>
                    <a:pt x="35" y="107"/>
                  </a:cubicBezTo>
                  <a:cubicBezTo>
                    <a:pt x="37" y="108"/>
                    <a:pt x="40" y="105"/>
                    <a:pt x="41" y="102"/>
                  </a:cubicBezTo>
                  <a:cubicBezTo>
                    <a:pt x="42" y="103"/>
                    <a:pt x="43" y="103"/>
                    <a:pt x="44" y="103"/>
                  </a:cubicBezTo>
                  <a:cubicBezTo>
                    <a:pt x="44" y="105"/>
                    <a:pt x="47" y="109"/>
                    <a:pt x="48" y="109"/>
                  </a:cubicBezTo>
                  <a:cubicBezTo>
                    <a:pt x="49" y="109"/>
                    <a:pt x="52" y="105"/>
                    <a:pt x="52" y="103"/>
                  </a:cubicBezTo>
                  <a:cubicBezTo>
                    <a:pt x="53" y="103"/>
                    <a:pt x="54" y="103"/>
                    <a:pt x="55" y="103"/>
                  </a:cubicBezTo>
                  <a:cubicBezTo>
                    <a:pt x="55" y="105"/>
                    <a:pt x="59" y="108"/>
                    <a:pt x="60" y="107"/>
                  </a:cubicBezTo>
                  <a:cubicBezTo>
                    <a:pt x="61" y="107"/>
                    <a:pt x="63" y="102"/>
                    <a:pt x="63" y="100"/>
                  </a:cubicBezTo>
                  <a:cubicBezTo>
                    <a:pt x="64" y="100"/>
                    <a:pt x="65" y="100"/>
                    <a:pt x="65" y="99"/>
                  </a:cubicBezTo>
                  <a:cubicBezTo>
                    <a:pt x="67" y="101"/>
                    <a:pt x="71" y="103"/>
                    <a:pt x="72" y="102"/>
                  </a:cubicBezTo>
                  <a:cubicBezTo>
                    <a:pt x="73" y="102"/>
                    <a:pt x="74" y="97"/>
                    <a:pt x="73" y="95"/>
                  </a:cubicBezTo>
                  <a:cubicBezTo>
                    <a:pt x="73" y="95"/>
                    <a:pt x="74" y="94"/>
                    <a:pt x="75" y="93"/>
                  </a:cubicBezTo>
                  <a:cubicBezTo>
                    <a:pt x="76" y="95"/>
                    <a:pt x="81" y="96"/>
                    <a:pt x="82" y="95"/>
                  </a:cubicBezTo>
                  <a:cubicBezTo>
                    <a:pt x="83" y="94"/>
                    <a:pt x="82" y="89"/>
                    <a:pt x="81" y="87"/>
                  </a:cubicBezTo>
                  <a:cubicBezTo>
                    <a:pt x="81" y="87"/>
                    <a:pt x="82" y="86"/>
                    <a:pt x="82" y="85"/>
                  </a:cubicBezTo>
                  <a:cubicBezTo>
                    <a:pt x="84" y="86"/>
                    <a:pt x="89" y="86"/>
                    <a:pt x="90" y="85"/>
                  </a:cubicBezTo>
                  <a:cubicBezTo>
                    <a:pt x="90" y="84"/>
                    <a:pt x="88" y="79"/>
                    <a:pt x="87" y="78"/>
                  </a:cubicBezTo>
                  <a:cubicBezTo>
                    <a:pt x="87" y="77"/>
                    <a:pt x="87" y="76"/>
                    <a:pt x="88" y="76"/>
                  </a:cubicBezTo>
                  <a:cubicBezTo>
                    <a:pt x="90" y="76"/>
                    <a:pt x="94" y="74"/>
                    <a:pt x="95" y="73"/>
                  </a:cubicBezTo>
                  <a:cubicBezTo>
                    <a:pt x="95" y="72"/>
                    <a:pt x="92" y="68"/>
                    <a:pt x="90" y="67"/>
                  </a:cubicBezTo>
                  <a:cubicBezTo>
                    <a:pt x="90" y="67"/>
                    <a:pt x="90" y="66"/>
                    <a:pt x="90" y="65"/>
                  </a:cubicBezTo>
                  <a:cubicBezTo>
                    <a:pt x="92" y="65"/>
                    <a:pt x="96" y="62"/>
                    <a:pt x="96" y="61"/>
                  </a:cubicBezTo>
                  <a:cubicBezTo>
                    <a:pt x="96" y="59"/>
                    <a:pt x="92" y="56"/>
                    <a:pt x="90" y="56"/>
                  </a:cubicBezTo>
                  <a:close/>
                  <a:moveTo>
                    <a:pt x="58" y="98"/>
                  </a:moveTo>
                  <a:cubicBezTo>
                    <a:pt x="56" y="99"/>
                    <a:pt x="55" y="99"/>
                    <a:pt x="53" y="99"/>
                  </a:cubicBezTo>
                  <a:cubicBezTo>
                    <a:pt x="54" y="91"/>
                    <a:pt x="59" y="80"/>
                    <a:pt x="56" y="74"/>
                  </a:cubicBezTo>
                  <a:cubicBezTo>
                    <a:pt x="60" y="80"/>
                    <a:pt x="71" y="81"/>
                    <a:pt x="79" y="84"/>
                  </a:cubicBezTo>
                  <a:cubicBezTo>
                    <a:pt x="74" y="91"/>
                    <a:pt x="67" y="96"/>
                    <a:pt x="58" y="98"/>
                  </a:cubicBezTo>
                  <a:close/>
                  <a:moveTo>
                    <a:pt x="17" y="84"/>
                  </a:moveTo>
                  <a:cubicBezTo>
                    <a:pt x="24" y="81"/>
                    <a:pt x="36" y="80"/>
                    <a:pt x="40" y="74"/>
                  </a:cubicBezTo>
                  <a:cubicBezTo>
                    <a:pt x="37" y="80"/>
                    <a:pt x="42" y="91"/>
                    <a:pt x="43" y="99"/>
                  </a:cubicBezTo>
                  <a:cubicBezTo>
                    <a:pt x="33" y="98"/>
                    <a:pt x="23" y="93"/>
                    <a:pt x="17" y="84"/>
                  </a:cubicBezTo>
                  <a:close/>
                  <a:moveTo>
                    <a:pt x="12" y="45"/>
                  </a:moveTo>
                  <a:cubicBezTo>
                    <a:pt x="19" y="50"/>
                    <a:pt x="26" y="60"/>
                    <a:pt x="32" y="61"/>
                  </a:cubicBezTo>
                  <a:cubicBezTo>
                    <a:pt x="26" y="61"/>
                    <a:pt x="19" y="71"/>
                    <a:pt x="12" y="76"/>
                  </a:cubicBezTo>
                  <a:cubicBezTo>
                    <a:pt x="11" y="74"/>
                    <a:pt x="11" y="72"/>
                    <a:pt x="10" y="71"/>
                  </a:cubicBezTo>
                  <a:cubicBezTo>
                    <a:pt x="8" y="62"/>
                    <a:pt x="9" y="53"/>
                    <a:pt x="12" y="45"/>
                  </a:cubicBezTo>
                  <a:close/>
                  <a:moveTo>
                    <a:pt x="38" y="23"/>
                  </a:moveTo>
                  <a:cubicBezTo>
                    <a:pt x="40" y="22"/>
                    <a:pt x="41" y="22"/>
                    <a:pt x="43" y="22"/>
                  </a:cubicBezTo>
                  <a:cubicBezTo>
                    <a:pt x="42" y="30"/>
                    <a:pt x="37" y="41"/>
                    <a:pt x="40" y="47"/>
                  </a:cubicBezTo>
                  <a:cubicBezTo>
                    <a:pt x="36" y="41"/>
                    <a:pt x="24" y="40"/>
                    <a:pt x="17" y="37"/>
                  </a:cubicBezTo>
                  <a:cubicBezTo>
                    <a:pt x="22" y="30"/>
                    <a:pt x="29" y="25"/>
                    <a:pt x="38" y="23"/>
                  </a:cubicBezTo>
                  <a:close/>
                  <a:moveTo>
                    <a:pt x="79" y="37"/>
                  </a:moveTo>
                  <a:cubicBezTo>
                    <a:pt x="71" y="40"/>
                    <a:pt x="60" y="41"/>
                    <a:pt x="56" y="47"/>
                  </a:cubicBezTo>
                  <a:cubicBezTo>
                    <a:pt x="59" y="41"/>
                    <a:pt x="54" y="30"/>
                    <a:pt x="53" y="22"/>
                  </a:cubicBezTo>
                  <a:cubicBezTo>
                    <a:pt x="63" y="23"/>
                    <a:pt x="73" y="29"/>
                    <a:pt x="79" y="37"/>
                  </a:cubicBezTo>
                  <a:close/>
                  <a:moveTo>
                    <a:pt x="54" y="70"/>
                  </a:moveTo>
                  <a:cubicBezTo>
                    <a:pt x="54" y="71"/>
                    <a:pt x="55" y="72"/>
                    <a:pt x="55" y="73"/>
                  </a:cubicBezTo>
                  <a:cubicBezTo>
                    <a:pt x="55" y="72"/>
                    <a:pt x="54" y="71"/>
                    <a:pt x="53" y="71"/>
                  </a:cubicBezTo>
                  <a:cubicBezTo>
                    <a:pt x="51" y="74"/>
                    <a:pt x="45" y="74"/>
                    <a:pt x="43" y="71"/>
                  </a:cubicBezTo>
                  <a:cubicBezTo>
                    <a:pt x="42" y="71"/>
                    <a:pt x="41" y="72"/>
                    <a:pt x="41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37" y="70"/>
                    <a:pt x="35" y="65"/>
                    <a:pt x="37" y="62"/>
                  </a:cubicBezTo>
                  <a:cubicBezTo>
                    <a:pt x="36" y="61"/>
                    <a:pt x="35" y="61"/>
                    <a:pt x="34" y="61"/>
                  </a:cubicBezTo>
                  <a:cubicBezTo>
                    <a:pt x="35" y="61"/>
                    <a:pt x="36" y="60"/>
                    <a:pt x="37" y="60"/>
                  </a:cubicBezTo>
                  <a:cubicBezTo>
                    <a:pt x="35" y="56"/>
                    <a:pt x="37" y="51"/>
                    <a:pt x="42" y="51"/>
                  </a:cubicBezTo>
                  <a:cubicBezTo>
                    <a:pt x="41" y="50"/>
                    <a:pt x="41" y="49"/>
                    <a:pt x="41" y="48"/>
                  </a:cubicBezTo>
                  <a:cubicBezTo>
                    <a:pt x="41" y="49"/>
                    <a:pt x="42" y="50"/>
                    <a:pt x="43" y="50"/>
                  </a:cubicBezTo>
                  <a:cubicBezTo>
                    <a:pt x="45" y="47"/>
                    <a:pt x="51" y="47"/>
                    <a:pt x="53" y="50"/>
                  </a:cubicBezTo>
                  <a:cubicBezTo>
                    <a:pt x="54" y="50"/>
                    <a:pt x="55" y="49"/>
                    <a:pt x="55" y="48"/>
                  </a:cubicBezTo>
                  <a:cubicBezTo>
                    <a:pt x="55" y="49"/>
                    <a:pt x="54" y="50"/>
                    <a:pt x="54" y="51"/>
                  </a:cubicBezTo>
                  <a:cubicBezTo>
                    <a:pt x="59" y="51"/>
                    <a:pt x="61" y="56"/>
                    <a:pt x="59" y="60"/>
                  </a:cubicBezTo>
                  <a:cubicBezTo>
                    <a:pt x="60" y="60"/>
                    <a:pt x="61" y="61"/>
                    <a:pt x="62" y="61"/>
                  </a:cubicBezTo>
                  <a:cubicBezTo>
                    <a:pt x="61" y="61"/>
                    <a:pt x="60" y="61"/>
                    <a:pt x="59" y="62"/>
                  </a:cubicBezTo>
                  <a:cubicBezTo>
                    <a:pt x="61" y="65"/>
                    <a:pt x="59" y="70"/>
                    <a:pt x="54" y="70"/>
                  </a:cubicBezTo>
                  <a:close/>
                  <a:moveTo>
                    <a:pt x="84" y="76"/>
                  </a:moveTo>
                  <a:cubicBezTo>
                    <a:pt x="77" y="71"/>
                    <a:pt x="70" y="61"/>
                    <a:pt x="63" y="61"/>
                  </a:cubicBezTo>
                  <a:cubicBezTo>
                    <a:pt x="70" y="60"/>
                    <a:pt x="77" y="50"/>
                    <a:pt x="84" y="45"/>
                  </a:cubicBezTo>
                  <a:cubicBezTo>
                    <a:pt x="85" y="47"/>
                    <a:pt x="85" y="49"/>
                    <a:pt x="86" y="50"/>
                  </a:cubicBezTo>
                  <a:cubicBezTo>
                    <a:pt x="88" y="59"/>
                    <a:pt x="87" y="68"/>
                    <a:pt x="84" y="76"/>
                  </a:cubicBezTo>
                  <a:close/>
                  <a:moveTo>
                    <a:pt x="48" y="49"/>
                  </a:moveTo>
                  <a:cubicBezTo>
                    <a:pt x="42" y="49"/>
                    <a:pt x="37" y="54"/>
                    <a:pt x="37" y="61"/>
                  </a:cubicBezTo>
                  <a:cubicBezTo>
                    <a:pt x="37" y="67"/>
                    <a:pt x="42" y="72"/>
                    <a:pt x="48" y="72"/>
                  </a:cubicBezTo>
                  <a:cubicBezTo>
                    <a:pt x="54" y="72"/>
                    <a:pt x="59" y="67"/>
                    <a:pt x="59" y="61"/>
                  </a:cubicBezTo>
                  <a:cubicBezTo>
                    <a:pt x="59" y="54"/>
                    <a:pt x="54" y="49"/>
                    <a:pt x="48" y="49"/>
                  </a:cubicBezTo>
                  <a:close/>
                  <a:moveTo>
                    <a:pt x="48" y="67"/>
                  </a:moveTo>
                  <a:cubicBezTo>
                    <a:pt x="44" y="67"/>
                    <a:pt x="42" y="64"/>
                    <a:pt x="42" y="61"/>
                  </a:cubicBezTo>
                  <a:cubicBezTo>
                    <a:pt x="42" y="57"/>
                    <a:pt x="44" y="54"/>
                    <a:pt x="48" y="54"/>
                  </a:cubicBezTo>
                  <a:cubicBezTo>
                    <a:pt x="51" y="54"/>
                    <a:pt x="54" y="57"/>
                    <a:pt x="54" y="61"/>
                  </a:cubicBezTo>
                  <a:cubicBezTo>
                    <a:pt x="54" y="64"/>
                    <a:pt x="51" y="67"/>
                    <a:pt x="48" y="67"/>
                  </a:cubicBezTo>
                  <a:close/>
                  <a:moveTo>
                    <a:pt x="117" y="18"/>
                  </a:moveTo>
                  <a:cubicBezTo>
                    <a:pt x="117" y="17"/>
                    <a:pt x="115" y="16"/>
                    <a:pt x="114" y="16"/>
                  </a:cubicBezTo>
                  <a:cubicBezTo>
                    <a:pt x="114" y="16"/>
                    <a:pt x="114" y="15"/>
                    <a:pt x="114" y="15"/>
                  </a:cubicBezTo>
                  <a:cubicBezTo>
                    <a:pt x="115" y="15"/>
                    <a:pt x="116" y="13"/>
                    <a:pt x="116" y="13"/>
                  </a:cubicBezTo>
                  <a:cubicBezTo>
                    <a:pt x="116" y="13"/>
                    <a:pt x="114" y="12"/>
                    <a:pt x="113" y="12"/>
                  </a:cubicBezTo>
                  <a:cubicBezTo>
                    <a:pt x="113" y="12"/>
                    <a:pt x="113" y="11"/>
                    <a:pt x="113" y="11"/>
                  </a:cubicBezTo>
                  <a:cubicBezTo>
                    <a:pt x="114" y="11"/>
                    <a:pt x="114" y="9"/>
                    <a:pt x="114" y="9"/>
                  </a:cubicBezTo>
                  <a:cubicBezTo>
                    <a:pt x="114" y="8"/>
                    <a:pt x="112" y="8"/>
                    <a:pt x="112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1" y="7"/>
                    <a:pt x="112" y="5"/>
                    <a:pt x="111" y="5"/>
                  </a:cubicBezTo>
                  <a:cubicBezTo>
                    <a:pt x="111" y="5"/>
                    <a:pt x="109" y="5"/>
                    <a:pt x="109" y="6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4"/>
                    <a:pt x="108" y="2"/>
                    <a:pt x="108" y="2"/>
                  </a:cubicBezTo>
                  <a:cubicBezTo>
                    <a:pt x="107" y="2"/>
                    <a:pt x="106" y="3"/>
                    <a:pt x="105" y="3"/>
                  </a:cubicBezTo>
                  <a:cubicBezTo>
                    <a:pt x="105" y="3"/>
                    <a:pt x="105" y="3"/>
                    <a:pt x="104" y="3"/>
                  </a:cubicBezTo>
                  <a:cubicBezTo>
                    <a:pt x="105" y="2"/>
                    <a:pt x="104" y="1"/>
                    <a:pt x="103" y="0"/>
                  </a:cubicBezTo>
                  <a:cubicBezTo>
                    <a:pt x="103" y="0"/>
                    <a:pt x="102" y="1"/>
                    <a:pt x="101" y="2"/>
                  </a:cubicBezTo>
                  <a:cubicBezTo>
                    <a:pt x="101" y="2"/>
                    <a:pt x="101" y="2"/>
                    <a:pt x="100" y="2"/>
                  </a:cubicBezTo>
                  <a:cubicBezTo>
                    <a:pt x="100" y="1"/>
                    <a:pt x="99" y="0"/>
                    <a:pt x="99" y="0"/>
                  </a:cubicBezTo>
                  <a:cubicBezTo>
                    <a:pt x="98" y="0"/>
                    <a:pt x="97" y="1"/>
                    <a:pt x="97" y="2"/>
                  </a:cubicBezTo>
                  <a:cubicBezTo>
                    <a:pt x="97" y="2"/>
                    <a:pt x="97" y="2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ubicBezTo>
                    <a:pt x="94" y="1"/>
                    <a:pt x="93" y="2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2" y="3"/>
                    <a:pt x="90" y="2"/>
                    <a:pt x="90" y="2"/>
                  </a:cubicBezTo>
                  <a:cubicBezTo>
                    <a:pt x="90" y="2"/>
                    <a:pt x="89" y="4"/>
                    <a:pt x="90" y="5"/>
                  </a:cubicBezTo>
                  <a:cubicBezTo>
                    <a:pt x="90" y="5"/>
                    <a:pt x="89" y="5"/>
                    <a:pt x="89" y="6"/>
                  </a:cubicBezTo>
                  <a:cubicBezTo>
                    <a:pt x="88" y="5"/>
                    <a:pt x="87" y="5"/>
                    <a:pt x="86" y="5"/>
                  </a:cubicBezTo>
                  <a:cubicBezTo>
                    <a:pt x="86" y="5"/>
                    <a:pt x="86" y="7"/>
                    <a:pt x="87" y="8"/>
                  </a:cubicBezTo>
                  <a:cubicBezTo>
                    <a:pt x="87" y="8"/>
                    <a:pt x="86" y="8"/>
                    <a:pt x="86" y="8"/>
                  </a:cubicBezTo>
                  <a:cubicBezTo>
                    <a:pt x="86" y="8"/>
                    <a:pt x="84" y="8"/>
                    <a:pt x="84" y="9"/>
                  </a:cubicBezTo>
                  <a:cubicBezTo>
                    <a:pt x="83" y="9"/>
                    <a:pt x="84" y="11"/>
                    <a:pt x="85" y="11"/>
                  </a:cubicBezTo>
                  <a:cubicBezTo>
                    <a:pt x="85" y="11"/>
                    <a:pt x="84" y="12"/>
                    <a:pt x="84" y="12"/>
                  </a:cubicBezTo>
                  <a:cubicBezTo>
                    <a:pt x="84" y="12"/>
                    <a:pt x="82" y="13"/>
                    <a:pt x="82" y="13"/>
                  </a:cubicBezTo>
                  <a:cubicBezTo>
                    <a:pt x="82" y="13"/>
                    <a:pt x="83" y="15"/>
                    <a:pt x="84" y="15"/>
                  </a:cubicBezTo>
                  <a:cubicBezTo>
                    <a:pt x="83" y="15"/>
                    <a:pt x="83" y="16"/>
                    <a:pt x="83" y="16"/>
                  </a:cubicBezTo>
                  <a:cubicBezTo>
                    <a:pt x="83" y="16"/>
                    <a:pt x="81" y="17"/>
                    <a:pt x="81" y="18"/>
                  </a:cubicBezTo>
                  <a:cubicBezTo>
                    <a:pt x="81" y="18"/>
                    <a:pt x="83" y="19"/>
                    <a:pt x="83" y="19"/>
                  </a:cubicBezTo>
                  <a:cubicBezTo>
                    <a:pt x="83" y="19"/>
                    <a:pt x="83" y="20"/>
                    <a:pt x="84" y="20"/>
                  </a:cubicBezTo>
                  <a:cubicBezTo>
                    <a:pt x="83" y="20"/>
                    <a:pt x="82" y="22"/>
                    <a:pt x="82" y="22"/>
                  </a:cubicBezTo>
                  <a:cubicBezTo>
                    <a:pt x="82" y="23"/>
                    <a:pt x="84" y="23"/>
                    <a:pt x="84" y="23"/>
                  </a:cubicBezTo>
                  <a:cubicBezTo>
                    <a:pt x="84" y="23"/>
                    <a:pt x="85" y="24"/>
                    <a:pt x="85" y="24"/>
                  </a:cubicBezTo>
                  <a:cubicBezTo>
                    <a:pt x="84" y="24"/>
                    <a:pt x="83" y="26"/>
                    <a:pt x="84" y="26"/>
                  </a:cubicBezTo>
                  <a:cubicBezTo>
                    <a:pt x="84" y="27"/>
                    <a:pt x="86" y="27"/>
                    <a:pt x="86" y="27"/>
                  </a:cubicBezTo>
                  <a:cubicBezTo>
                    <a:pt x="86" y="27"/>
                    <a:pt x="87" y="27"/>
                    <a:pt x="87" y="27"/>
                  </a:cubicBezTo>
                  <a:cubicBezTo>
                    <a:pt x="86" y="28"/>
                    <a:pt x="86" y="30"/>
                    <a:pt x="86" y="30"/>
                  </a:cubicBezTo>
                  <a:cubicBezTo>
                    <a:pt x="87" y="30"/>
                    <a:pt x="88" y="30"/>
                    <a:pt x="89" y="30"/>
                  </a:cubicBezTo>
                  <a:cubicBezTo>
                    <a:pt x="89" y="30"/>
                    <a:pt x="90" y="30"/>
                    <a:pt x="90" y="30"/>
                  </a:cubicBezTo>
                  <a:cubicBezTo>
                    <a:pt x="89" y="31"/>
                    <a:pt x="90" y="33"/>
                    <a:pt x="90" y="33"/>
                  </a:cubicBezTo>
                  <a:cubicBezTo>
                    <a:pt x="90" y="33"/>
                    <a:pt x="92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3"/>
                    <a:pt x="94" y="35"/>
                    <a:pt x="94" y="35"/>
                  </a:cubicBezTo>
                  <a:cubicBezTo>
                    <a:pt x="95" y="35"/>
                    <a:pt x="96" y="34"/>
                    <a:pt x="96" y="33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97" y="34"/>
                    <a:pt x="98" y="35"/>
                    <a:pt x="99" y="35"/>
                  </a:cubicBezTo>
                  <a:cubicBezTo>
                    <a:pt x="99" y="35"/>
                    <a:pt x="100" y="34"/>
                    <a:pt x="100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2" y="34"/>
                    <a:pt x="103" y="35"/>
                    <a:pt x="103" y="35"/>
                  </a:cubicBezTo>
                  <a:cubicBezTo>
                    <a:pt x="104" y="35"/>
                    <a:pt x="105" y="33"/>
                    <a:pt x="104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2"/>
                    <a:pt x="107" y="33"/>
                    <a:pt x="108" y="33"/>
                  </a:cubicBezTo>
                  <a:cubicBezTo>
                    <a:pt x="108" y="33"/>
                    <a:pt x="108" y="31"/>
                    <a:pt x="108" y="30"/>
                  </a:cubicBezTo>
                  <a:cubicBezTo>
                    <a:pt x="108" y="30"/>
                    <a:pt x="108" y="30"/>
                    <a:pt x="109" y="30"/>
                  </a:cubicBezTo>
                  <a:cubicBezTo>
                    <a:pt x="109" y="30"/>
                    <a:pt x="111" y="30"/>
                    <a:pt x="111" y="30"/>
                  </a:cubicBezTo>
                  <a:cubicBezTo>
                    <a:pt x="112" y="30"/>
                    <a:pt x="111" y="28"/>
                    <a:pt x="111" y="27"/>
                  </a:cubicBezTo>
                  <a:cubicBezTo>
                    <a:pt x="111" y="27"/>
                    <a:pt x="111" y="27"/>
                    <a:pt x="112" y="27"/>
                  </a:cubicBezTo>
                  <a:cubicBezTo>
                    <a:pt x="112" y="27"/>
                    <a:pt x="114" y="27"/>
                    <a:pt x="114" y="26"/>
                  </a:cubicBezTo>
                  <a:cubicBezTo>
                    <a:pt x="114" y="26"/>
                    <a:pt x="114" y="24"/>
                    <a:pt x="113" y="24"/>
                  </a:cubicBezTo>
                  <a:cubicBezTo>
                    <a:pt x="113" y="24"/>
                    <a:pt x="113" y="23"/>
                    <a:pt x="113" y="23"/>
                  </a:cubicBezTo>
                  <a:cubicBezTo>
                    <a:pt x="114" y="23"/>
                    <a:pt x="116" y="23"/>
                    <a:pt x="116" y="22"/>
                  </a:cubicBezTo>
                  <a:cubicBezTo>
                    <a:pt x="116" y="22"/>
                    <a:pt x="115" y="20"/>
                    <a:pt x="114" y="20"/>
                  </a:cubicBezTo>
                  <a:cubicBezTo>
                    <a:pt x="114" y="20"/>
                    <a:pt x="114" y="19"/>
                    <a:pt x="114" y="19"/>
                  </a:cubicBezTo>
                  <a:cubicBezTo>
                    <a:pt x="115" y="19"/>
                    <a:pt x="117" y="18"/>
                    <a:pt x="117" y="18"/>
                  </a:cubicBezTo>
                  <a:close/>
                  <a:moveTo>
                    <a:pt x="103" y="31"/>
                  </a:moveTo>
                  <a:cubicBezTo>
                    <a:pt x="102" y="32"/>
                    <a:pt x="101" y="32"/>
                    <a:pt x="101" y="32"/>
                  </a:cubicBezTo>
                  <a:cubicBezTo>
                    <a:pt x="101" y="29"/>
                    <a:pt x="103" y="25"/>
                    <a:pt x="102" y="22"/>
                  </a:cubicBezTo>
                  <a:cubicBezTo>
                    <a:pt x="103" y="25"/>
                    <a:pt x="107" y="25"/>
                    <a:pt x="110" y="26"/>
                  </a:cubicBezTo>
                  <a:cubicBezTo>
                    <a:pt x="108" y="29"/>
                    <a:pt x="106" y="31"/>
                    <a:pt x="103" y="31"/>
                  </a:cubicBezTo>
                  <a:close/>
                  <a:moveTo>
                    <a:pt x="87" y="26"/>
                  </a:moveTo>
                  <a:cubicBezTo>
                    <a:pt x="90" y="25"/>
                    <a:pt x="95" y="25"/>
                    <a:pt x="96" y="22"/>
                  </a:cubicBezTo>
                  <a:cubicBezTo>
                    <a:pt x="95" y="25"/>
                    <a:pt x="97" y="29"/>
                    <a:pt x="97" y="32"/>
                  </a:cubicBezTo>
                  <a:cubicBezTo>
                    <a:pt x="93" y="31"/>
                    <a:pt x="90" y="29"/>
                    <a:pt x="87" y="26"/>
                  </a:cubicBezTo>
                  <a:close/>
                  <a:moveTo>
                    <a:pt x="85" y="21"/>
                  </a:moveTo>
                  <a:cubicBezTo>
                    <a:pt x="84" y="18"/>
                    <a:pt x="84" y="15"/>
                    <a:pt x="86" y="12"/>
                  </a:cubicBezTo>
                  <a:cubicBezTo>
                    <a:pt x="88" y="14"/>
                    <a:pt x="91" y="18"/>
                    <a:pt x="93" y="18"/>
                  </a:cubicBezTo>
                  <a:cubicBezTo>
                    <a:pt x="91" y="18"/>
                    <a:pt x="88" y="21"/>
                    <a:pt x="86" y="23"/>
                  </a:cubicBezTo>
                  <a:cubicBezTo>
                    <a:pt x="85" y="23"/>
                    <a:pt x="85" y="22"/>
                    <a:pt x="85" y="21"/>
                  </a:cubicBezTo>
                  <a:close/>
                  <a:moveTo>
                    <a:pt x="95" y="4"/>
                  </a:moveTo>
                  <a:cubicBezTo>
                    <a:pt x="96" y="4"/>
                    <a:pt x="96" y="3"/>
                    <a:pt x="97" y="3"/>
                  </a:cubicBezTo>
                  <a:cubicBezTo>
                    <a:pt x="97" y="7"/>
                    <a:pt x="95" y="11"/>
                    <a:pt x="96" y="13"/>
                  </a:cubicBezTo>
                  <a:cubicBezTo>
                    <a:pt x="95" y="11"/>
                    <a:pt x="90" y="10"/>
                    <a:pt x="87" y="9"/>
                  </a:cubicBezTo>
                  <a:cubicBezTo>
                    <a:pt x="89" y="6"/>
                    <a:pt x="92" y="5"/>
                    <a:pt x="95" y="4"/>
                  </a:cubicBezTo>
                  <a:close/>
                  <a:moveTo>
                    <a:pt x="110" y="9"/>
                  </a:moveTo>
                  <a:cubicBezTo>
                    <a:pt x="107" y="10"/>
                    <a:pt x="103" y="11"/>
                    <a:pt x="102" y="13"/>
                  </a:cubicBezTo>
                  <a:cubicBezTo>
                    <a:pt x="103" y="11"/>
                    <a:pt x="101" y="7"/>
                    <a:pt x="101" y="3"/>
                  </a:cubicBezTo>
                  <a:cubicBezTo>
                    <a:pt x="104" y="4"/>
                    <a:pt x="108" y="6"/>
                    <a:pt x="110" y="9"/>
                  </a:cubicBezTo>
                  <a:close/>
                  <a:moveTo>
                    <a:pt x="101" y="21"/>
                  </a:moveTo>
                  <a:cubicBezTo>
                    <a:pt x="101" y="21"/>
                    <a:pt x="101" y="22"/>
                    <a:pt x="102" y="22"/>
                  </a:cubicBezTo>
                  <a:cubicBezTo>
                    <a:pt x="101" y="22"/>
                    <a:pt x="101" y="22"/>
                    <a:pt x="101" y="21"/>
                  </a:cubicBezTo>
                  <a:cubicBezTo>
                    <a:pt x="100" y="23"/>
                    <a:pt x="98" y="23"/>
                    <a:pt x="97" y="21"/>
                  </a:cubicBezTo>
                  <a:cubicBezTo>
                    <a:pt x="97" y="22"/>
                    <a:pt x="96" y="22"/>
                    <a:pt x="96" y="22"/>
                  </a:cubicBezTo>
                  <a:cubicBezTo>
                    <a:pt x="96" y="22"/>
                    <a:pt x="97" y="21"/>
                    <a:pt x="97" y="21"/>
                  </a:cubicBezTo>
                  <a:cubicBezTo>
                    <a:pt x="95" y="21"/>
                    <a:pt x="94" y="19"/>
                    <a:pt x="95" y="18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4" y="18"/>
                    <a:pt x="94" y="17"/>
                    <a:pt x="95" y="17"/>
                  </a:cubicBezTo>
                  <a:cubicBezTo>
                    <a:pt x="94" y="16"/>
                    <a:pt x="95" y="14"/>
                    <a:pt x="97" y="14"/>
                  </a:cubicBezTo>
                  <a:cubicBezTo>
                    <a:pt x="97" y="14"/>
                    <a:pt x="96" y="13"/>
                    <a:pt x="96" y="13"/>
                  </a:cubicBezTo>
                  <a:cubicBezTo>
                    <a:pt x="96" y="13"/>
                    <a:pt x="97" y="14"/>
                    <a:pt x="97" y="14"/>
                  </a:cubicBezTo>
                  <a:cubicBezTo>
                    <a:pt x="98" y="13"/>
                    <a:pt x="100" y="13"/>
                    <a:pt x="101" y="14"/>
                  </a:cubicBezTo>
                  <a:cubicBezTo>
                    <a:pt x="101" y="14"/>
                    <a:pt x="101" y="13"/>
                    <a:pt x="102" y="13"/>
                  </a:cubicBezTo>
                  <a:cubicBezTo>
                    <a:pt x="101" y="13"/>
                    <a:pt x="101" y="14"/>
                    <a:pt x="101" y="14"/>
                  </a:cubicBezTo>
                  <a:cubicBezTo>
                    <a:pt x="103" y="14"/>
                    <a:pt x="104" y="16"/>
                    <a:pt x="103" y="17"/>
                  </a:cubicBezTo>
                  <a:cubicBezTo>
                    <a:pt x="103" y="17"/>
                    <a:pt x="104" y="18"/>
                    <a:pt x="104" y="18"/>
                  </a:cubicBezTo>
                  <a:cubicBezTo>
                    <a:pt x="104" y="18"/>
                    <a:pt x="103" y="18"/>
                    <a:pt x="103" y="18"/>
                  </a:cubicBezTo>
                  <a:cubicBezTo>
                    <a:pt x="104" y="19"/>
                    <a:pt x="103" y="21"/>
                    <a:pt x="101" y="21"/>
                  </a:cubicBezTo>
                  <a:close/>
                  <a:moveTo>
                    <a:pt x="112" y="23"/>
                  </a:moveTo>
                  <a:cubicBezTo>
                    <a:pt x="110" y="21"/>
                    <a:pt x="107" y="18"/>
                    <a:pt x="104" y="18"/>
                  </a:cubicBezTo>
                  <a:cubicBezTo>
                    <a:pt x="107" y="18"/>
                    <a:pt x="110" y="14"/>
                    <a:pt x="112" y="12"/>
                  </a:cubicBezTo>
                  <a:cubicBezTo>
                    <a:pt x="112" y="13"/>
                    <a:pt x="113" y="13"/>
                    <a:pt x="113" y="14"/>
                  </a:cubicBezTo>
                  <a:cubicBezTo>
                    <a:pt x="114" y="17"/>
                    <a:pt x="113" y="20"/>
                    <a:pt x="112" y="23"/>
                  </a:cubicBezTo>
                  <a:close/>
                  <a:moveTo>
                    <a:pt x="99" y="13"/>
                  </a:moveTo>
                  <a:cubicBezTo>
                    <a:pt x="97" y="13"/>
                    <a:pt x="95" y="15"/>
                    <a:pt x="95" y="18"/>
                  </a:cubicBezTo>
                  <a:cubicBezTo>
                    <a:pt x="95" y="20"/>
                    <a:pt x="97" y="22"/>
                    <a:pt x="99" y="22"/>
                  </a:cubicBezTo>
                  <a:cubicBezTo>
                    <a:pt x="101" y="22"/>
                    <a:pt x="103" y="20"/>
                    <a:pt x="103" y="18"/>
                  </a:cubicBezTo>
                  <a:cubicBezTo>
                    <a:pt x="103" y="15"/>
                    <a:pt x="101" y="13"/>
                    <a:pt x="99" y="13"/>
                  </a:cubicBezTo>
                  <a:close/>
                  <a:moveTo>
                    <a:pt x="99" y="20"/>
                  </a:moveTo>
                  <a:cubicBezTo>
                    <a:pt x="98" y="20"/>
                    <a:pt x="97" y="19"/>
                    <a:pt x="97" y="18"/>
                  </a:cubicBezTo>
                  <a:cubicBezTo>
                    <a:pt x="97" y="16"/>
                    <a:pt x="98" y="15"/>
                    <a:pt x="99" y="15"/>
                  </a:cubicBezTo>
                  <a:cubicBezTo>
                    <a:pt x="100" y="15"/>
                    <a:pt x="101" y="16"/>
                    <a:pt x="101" y="18"/>
                  </a:cubicBezTo>
                  <a:cubicBezTo>
                    <a:pt x="101" y="19"/>
                    <a:pt x="100" y="20"/>
                    <a:pt x="99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4" name="Group 89"/>
            <p:cNvGrpSpPr/>
            <p:nvPr/>
          </p:nvGrpSpPr>
          <p:grpSpPr>
            <a:xfrm>
              <a:off x="7506970" y="2120031"/>
              <a:ext cx="1233377" cy="304800"/>
              <a:chOff x="5257800" y="1733550"/>
              <a:chExt cx="925033" cy="228600"/>
            </a:xfrm>
          </p:grpSpPr>
          <p:cxnSp>
            <p:nvCxnSpPr>
              <p:cNvPr id="33" name="íṩľíḍè-Straight Connector 90"/>
              <p:cNvCxnSpPr/>
              <p:nvPr/>
            </p:nvCxnSpPr>
            <p:spPr>
              <a:xfrm flipV="1">
                <a:off x="5257800" y="1733550"/>
                <a:ext cx="304800" cy="228600"/>
              </a:xfrm>
              <a:prstGeom prst="line">
                <a:avLst/>
              </a:prstGeom>
              <a:ln>
                <a:solidFill>
                  <a:schemeClr val="accent5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íṩľíḍè-Straight Connector 91"/>
              <p:cNvCxnSpPr/>
              <p:nvPr/>
            </p:nvCxnSpPr>
            <p:spPr>
              <a:xfrm>
                <a:off x="5573233" y="1733550"/>
                <a:ext cx="609600" cy="1588"/>
              </a:xfrm>
              <a:prstGeom prst="line">
                <a:avLst/>
              </a:prstGeom>
              <a:ln>
                <a:solidFill>
                  <a:schemeClr val="accent5"/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92"/>
            <p:cNvGrpSpPr/>
            <p:nvPr/>
          </p:nvGrpSpPr>
          <p:grpSpPr>
            <a:xfrm>
              <a:off x="7506969" y="4886123"/>
              <a:ext cx="1219200" cy="306917"/>
              <a:chOff x="5181600" y="3638550"/>
              <a:chExt cx="914400" cy="230188"/>
            </a:xfrm>
          </p:grpSpPr>
          <p:cxnSp>
            <p:nvCxnSpPr>
              <p:cNvPr id="31" name="íṩľíḍè-Straight Connector 93"/>
              <p:cNvCxnSpPr/>
              <p:nvPr/>
            </p:nvCxnSpPr>
            <p:spPr>
              <a:xfrm rot="16200000" flipH="1">
                <a:off x="5181600" y="3638550"/>
                <a:ext cx="228600" cy="228600"/>
              </a:xfrm>
              <a:prstGeom prst="line">
                <a:avLst/>
              </a:prstGeom>
              <a:ln>
                <a:solidFill>
                  <a:schemeClr val="accent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íṩľíḍè-Straight Connector 94"/>
              <p:cNvCxnSpPr/>
              <p:nvPr/>
            </p:nvCxnSpPr>
            <p:spPr>
              <a:xfrm>
                <a:off x="5410200" y="3867150"/>
                <a:ext cx="685800" cy="1588"/>
              </a:xfrm>
              <a:prstGeom prst="line">
                <a:avLst/>
              </a:prstGeom>
              <a:ln>
                <a:solidFill>
                  <a:schemeClr val="accent5"/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09"/>
            <p:cNvGrpSpPr/>
            <p:nvPr/>
          </p:nvGrpSpPr>
          <p:grpSpPr>
            <a:xfrm>
              <a:off x="3504025" y="2192425"/>
              <a:ext cx="1355861" cy="309955"/>
              <a:chOff x="3408325" y="2192425"/>
              <a:chExt cx="1355861" cy="309955"/>
            </a:xfrm>
          </p:grpSpPr>
          <p:cxnSp>
            <p:nvCxnSpPr>
              <p:cNvPr id="29" name="íṩľíḍè-Straight Connector 97"/>
              <p:cNvCxnSpPr/>
              <p:nvPr/>
            </p:nvCxnSpPr>
            <p:spPr>
              <a:xfrm rot="5400000" flipH="1">
                <a:off x="4459386" y="2197580"/>
                <a:ext cx="304800" cy="304800"/>
              </a:xfrm>
              <a:prstGeom prst="line">
                <a:avLst/>
              </a:prstGeom>
              <a:ln>
                <a:solidFill>
                  <a:schemeClr val="accent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íṩľíḍè-Straight Connector 98"/>
              <p:cNvCxnSpPr/>
              <p:nvPr/>
            </p:nvCxnSpPr>
            <p:spPr>
              <a:xfrm flipH="1">
                <a:off x="3408325" y="2192425"/>
                <a:ext cx="1056544" cy="4190"/>
              </a:xfrm>
              <a:prstGeom prst="line">
                <a:avLst/>
              </a:prstGeom>
              <a:ln>
                <a:solidFill>
                  <a:schemeClr val="accent5"/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10"/>
            <p:cNvGrpSpPr/>
            <p:nvPr/>
          </p:nvGrpSpPr>
          <p:grpSpPr>
            <a:xfrm>
              <a:off x="3504025" y="4890939"/>
              <a:ext cx="1564545" cy="325768"/>
              <a:chOff x="3408325" y="4890939"/>
              <a:chExt cx="1564545" cy="325768"/>
            </a:xfrm>
          </p:grpSpPr>
          <p:cxnSp>
            <p:nvCxnSpPr>
              <p:cNvPr id="27" name="íṩľíḍè-Straight Connector 101"/>
              <p:cNvCxnSpPr/>
              <p:nvPr/>
            </p:nvCxnSpPr>
            <p:spPr>
              <a:xfrm rot="10800000" flipV="1">
                <a:off x="4566470" y="4890939"/>
                <a:ext cx="406400" cy="304800"/>
              </a:xfrm>
              <a:prstGeom prst="line">
                <a:avLst/>
              </a:prstGeom>
              <a:ln>
                <a:solidFill>
                  <a:schemeClr val="accent5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íṩľíḍè-Straight Connector 102"/>
              <p:cNvCxnSpPr/>
              <p:nvPr/>
            </p:nvCxnSpPr>
            <p:spPr>
              <a:xfrm flipH="1">
                <a:off x="3408325" y="5195740"/>
                <a:ext cx="1143968" cy="20967"/>
              </a:xfrm>
              <a:prstGeom prst="line">
                <a:avLst/>
              </a:prstGeom>
              <a:ln>
                <a:solidFill>
                  <a:schemeClr val="accent5"/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íṩľíḍè-Freeform: Shape 104"/>
            <p:cNvSpPr/>
            <p:nvPr/>
          </p:nvSpPr>
          <p:spPr bwMode="auto">
            <a:xfrm>
              <a:off x="6651019" y="4057208"/>
              <a:ext cx="367124" cy="475826"/>
            </a:xfrm>
            <a:custGeom>
              <a:avLst/>
              <a:gdLst/>
              <a:ahLst/>
              <a:cxnLst>
                <a:cxn ang="0">
                  <a:pos x="96" y="84"/>
                </a:cxn>
                <a:cxn ang="0">
                  <a:pos x="80" y="109"/>
                </a:cxn>
                <a:cxn ang="0">
                  <a:pos x="78" y="123"/>
                </a:cxn>
                <a:cxn ang="0">
                  <a:pos x="51" y="95"/>
                </a:cxn>
                <a:cxn ang="0">
                  <a:pos x="70" y="70"/>
                </a:cxn>
                <a:cxn ang="0">
                  <a:pos x="67" y="89"/>
                </a:cxn>
                <a:cxn ang="0">
                  <a:pos x="83" y="77"/>
                </a:cxn>
                <a:cxn ang="0">
                  <a:pos x="85" y="48"/>
                </a:cxn>
                <a:cxn ang="0">
                  <a:pos x="0" y="48"/>
                </a:cxn>
                <a:cxn ang="0">
                  <a:pos x="3" y="93"/>
                </a:cxn>
                <a:cxn ang="0">
                  <a:pos x="18" y="116"/>
                </a:cxn>
                <a:cxn ang="0">
                  <a:pos x="44" y="123"/>
                </a:cxn>
                <a:cxn ang="0">
                  <a:pos x="42" y="89"/>
                </a:cxn>
                <a:cxn ang="0">
                  <a:pos x="18" y="77"/>
                </a:cxn>
                <a:cxn ang="0">
                  <a:pos x="25" y="91"/>
                </a:cxn>
                <a:cxn ang="0">
                  <a:pos x="11" y="72"/>
                </a:cxn>
                <a:cxn ang="0">
                  <a:pos x="0" y="48"/>
                </a:cxn>
                <a:cxn ang="0">
                  <a:pos x="48" y="70"/>
                </a:cxn>
                <a:cxn ang="0">
                  <a:pos x="48" y="0"/>
                </a:cxn>
                <a:cxn ang="0">
                  <a:pos x="77" y="33"/>
                </a:cxn>
                <a:cxn ang="0">
                  <a:pos x="62" y="22"/>
                </a:cxn>
                <a:cxn ang="0">
                  <a:pos x="77" y="33"/>
                </a:cxn>
                <a:cxn ang="0">
                  <a:pos x="50" y="24"/>
                </a:cxn>
                <a:cxn ang="0">
                  <a:pos x="60" y="33"/>
                </a:cxn>
                <a:cxn ang="0">
                  <a:pos x="57" y="19"/>
                </a:cxn>
                <a:cxn ang="0">
                  <a:pos x="50" y="20"/>
                </a:cxn>
                <a:cxn ang="0">
                  <a:pos x="45" y="7"/>
                </a:cxn>
                <a:cxn ang="0">
                  <a:pos x="46" y="20"/>
                </a:cxn>
                <a:cxn ang="0">
                  <a:pos x="45" y="7"/>
                </a:cxn>
                <a:cxn ang="0">
                  <a:pos x="36" y="33"/>
                </a:cxn>
                <a:cxn ang="0">
                  <a:pos x="46" y="24"/>
                </a:cxn>
                <a:cxn ang="0">
                  <a:pos x="33" y="22"/>
                </a:cxn>
                <a:cxn ang="0">
                  <a:pos x="19" y="33"/>
                </a:cxn>
                <a:cxn ang="0">
                  <a:pos x="33" y="22"/>
                </a:cxn>
                <a:cxn ang="0">
                  <a:pos x="24" y="52"/>
                </a:cxn>
                <a:cxn ang="0">
                  <a:pos x="31" y="37"/>
                </a:cxn>
                <a:cxn ang="0">
                  <a:pos x="37" y="47"/>
                </a:cxn>
                <a:cxn ang="0">
                  <a:pos x="46" y="37"/>
                </a:cxn>
                <a:cxn ang="0">
                  <a:pos x="37" y="47"/>
                </a:cxn>
                <a:cxn ang="0">
                  <a:pos x="45" y="64"/>
                </a:cxn>
                <a:cxn ang="0">
                  <a:pos x="46" y="50"/>
                </a:cxn>
                <a:cxn ang="0">
                  <a:pos x="50" y="64"/>
                </a:cxn>
                <a:cxn ang="0">
                  <a:pos x="50" y="50"/>
                </a:cxn>
                <a:cxn ang="0">
                  <a:pos x="50" y="64"/>
                </a:cxn>
                <a:cxn ang="0">
                  <a:pos x="60" y="37"/>
                </a:cxn>
                <a:cxn ang="0">
                  <a:pos x="50" y="46"/>
                </a:cxn>
                <a:cxn ang="0">
                  <a:pos x="62" y="48"/>
                </a:cxn>
                <a:cxn ang="0">
                  <a:pos x="77" y="37"/>
                </a:cxn>
                <a:cxn ang="0">
                  <a:pos x="62" y="48"/>
                </a:cxn>
                <a:cxn ang="0">
                  <a:pos x="61" y="18"/>
                </a:cxn>
                <a:cxn ang="0">
                  <a:pos x="56" y="7"/>
                </a:cxn>
                <a:cxn ang="0">
                  <a:pos x="34" y="18"/>
                </a:cxn>
                <a:cxn ang="0">
                  <a:pos x="27" y="15"/>
                </a:cxn>
                <a:cxn ang="0">
                  <a:pos x="34" y="52"/>
                </a:cxn>
                <a:cxn ang="0">
                  <a:pos x="39" y="63"/>
                </a:cxn>
                <a:cxn ang="0">
                  <a:pos x="61" y="52"/>
                </a:cxn>
                <a:cxn ang="0">
                  <a:pos x="69" y="55"/>
                </a:cxn>
              </a:cxnLst>
              <a:rect l="0" t="0" r="r" b="b"/>
              <a:pathLst>
                <a:path w="96" h="123">
                  <a:moveTo>
                    <a:pt x="96" y="48"/>
                  </a:moveTo>
                  <a:cubicBezTo>
                    <a:pt x="96" y="57"/>
                    <a:pt x="96" y="82"/>
                    <a:pt x="96" y="84"/>
                  </a:cubicBezTo>
                  <a:cubicBezTo>
                    <a:pt x="96" y="88"/>
                    <a:pt x="94" y="91"/>
                    <a:pt x="92" y="93"/>
                  </a:cubicBezTo>
                  <a:cubicBezTo>
                    <a:pt x="91" y="95"/>
                    <a:pt x="82" y="107"/>
                    <a:pt x="80" y="109"/>
                  </a:cubicBezTo>
                  <a:cubicBezTo>
                    <a:pt x="78" y="111"/>
                    <a:pt x="78" y="113"/>
                    <a:pt x="78" y="116"/>
                  </a:cubicBezTo>
                  <a:cubicBezTo>
                    <a:pt x="78" y="118"/>
                    <a:pt x="78" y="123"/>
                    <a:pt x="78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51" y="123"/>
                    <a:pt x="51" y="98"/>
                    <a:pt x="51" y="95"/>
                  </a:cubicBezTo>
                  <a:cubicBezTo>
                    <a:pt x="51" y="93"/>
                    <a:pt x="52" y="91"/>
                    <a:pt x="53" y="89"/>
                  </a:cubicBezTo>
                  <a:cubicBezTo>
                    <a:pt x="57" y="84"/>
                    <a:pt x="67" y="73"/>
                    <a:pt x="70" y="70"/>
                  </a:cubicBezTo>
                  <a:cubicBezTo>
                    <a:pt x="75" y="65"/>
                    <a:pt x="82" y="71"/>
                    <a:pt x="78" y="77"/>
                  </a:cubicBezTo>
                  <a:cubicBezTo>
                    <a:pt x="76" y="79"/>
                    <a:pt x="69" y="87"/>
                    <a:pt x="67" y="89"/>
                  </a:cubicBezTo>
                  <a:cubicBezTo>
                    <a:pt x="65" y="91"/>
                    <a:pt x="68" y="93"/>
                    <a:pt x="70" y="91"/>
                  </a:cubicBezTo>
                  <a:cubicBezTo>
                    <a:pt x="72" y="89"/>
                    <a:pt x="81" y="79"/>
                    <a:pt x="83" y="77"/>
                  </a:cubicBezTo>
                  <a:cubicBezTo>
                    <a:pt x="84" y="76"/>
                    <a:pt x="85" y="74"/>
                    <a:pt x="85" y="72"/>
                  </a:cubicBezTo>
                  <a:cubicBezTo>
                    <a:pt x="85" y="70"/>
                    <a:pt x="85" y="55"/>
                    <a:pt x="85" y="48"/>
                  </a:cubicBezTo>
                  <a:cubicBezTo>
                    <a:pt x="85" y="39"/>
                    <a:pt x="96" y="39"/>
                    <a:pt x="96" y="48"/>
                  </a:cubicBezTo>
                  <a:close/>
                  <a:moveTo>
                    <a:pt x="0" y="48"/>
                  </a:moveTo>
                  <a:cubicBezTo>
                    <a:pt x="0" y="57"/>
                    <a:pt x="0" y="82"/>
                    <a:pt x="0" y="84"/>
                  </a:cubicBezTo>
                  <a:cubicBezTo>
                    <a:pt x="0" y="88"/>
                    <a:pt x="1" y="91"/>
                    <a:pt x="3" y="93"/>
                  </a:cubicBezTo>
                  <a:cubicBezTo>
                    <a:pt x="5" y="95"/>
                    <a:pt x="14" y="107"/>
                    <a:pt x="16" y="109"/>
                  </a:cubicBezTo>
                  <a:cubicBezTo>
                    <a:pt x="17" y="111"/>
                    <a:pt x="18" y="113"/>
                    <a:pt x="18" y="116"/>
                  </a:cubicBezTo>
                  <a:cubicBezTo>
                    <a:pt x="18" y="118"/>
                    <a:pt x="18" y="123"/>
                    <a:pt x="18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98"/>
                    <a:pt x="44" y="95"/>
                  </a:cubicBezTo>
                  <a:cubicBezTo>
                    <a:pt x="44" y="93"/>
                    <a:pt x="43" y="91"/>
                    <a:pt x="42" y="89"/>
                  </a:cubicBezTo>
                  <a:cubicBezTo>
                    <a:pt x="38" y="84"/>
                    <a:pt x="29" y="73"/>
                    <a:pt x="26" y="70"/>
                  </a:cubicBezTo>
                  <a:cubicBezTo>
                    <a:pt x="21" y="65"/>
                    <a:pt x="13" y="71"/>
                    <a:pt x="18" y="77"/>
                  </a:cubicBezTo>
                  <a:cubicBezTo>
                    <a:pt x="20" y="79"/>
                    <a:pt x="27" y="87"/>
                    <a:pt x="28" y="89"/>
                  </a:cubicBezTo>
                  <a:cubicBezTo>
                    <a:pt x="30" y="91"/>
                    <a:pt x="28" y="93"/>
                    <a:pt x="25" y="91"/>
                  </a:cubicBezTo>
                  <a:cubicBezTo>
                    <a:pt x="24" y="89"/>
                    <a:pt x="14" y="79"/>
                    <a:pt x="13" y="77"/>
                  </a:cubicBezTo>
                  <a:cubicBezTo>
                    <a:pt x="12" y="76"/>
                    <a:pt x="11" y="74"/>
                    <a:pt x="11" y="72"/>
                  </a:cubicBezTo>
                  <a:cubicBezTo>
                    <a:pt x="11" y="70"/>
                    <a:pt x="11" y="55"/>
                    <a:pt x="11" y="48"/>
                  </a:cubicBezTo>
                  <a:cubicBezTo>
                    <a:pt x="11" y="39"/>
                    <a:pt x="0" y="39"/>
                    <a:pt x="0" y="48"/>
                  </a:cubicBezTo>
                  <a:close/>
                  <a:moveTo>
                    <a:pt x="83" y="35"/>
                  </a:moveTo>
                  <a:cubicBezTo>
                    <a:pt x="83" y="54"/>
                    <a:pt x="67" y="70"/>
                    <a:pt x="48" y="70"/>
                  </a:cubicBezTo>
                  <a:cubicBezTo>
                    <a:pt x="29" y="70"/>
                    <a:pt x="13" y="54"/>
                    <a:pt x="13" y="35"/>
                  </a:cubicBezTo>
                  <a:cubicBezTo>
                    <a:pt x="13" y="16"/>
                    <a:pt x="29" y="0"/>
                    <a:pt x="48" y="0"/>
                  </a:cubicBezTo>
                  <a:cubicBezTo>
                    <a:pt x="67" y="0"/>
                    <a:pt x="83" y="16"/>
                    <a:pt x="83" y="35"/>
                  </a:cubicBezTo>
                  <a:close/>
                  <a:moveTo>
                    <a:pt x="77" y="33"/>
                  </a:moveTo>
                  <a:cubicBezTo>
                    <a:pt x="76" y="28"/>
                    <a:pt x="74" y="23"/>
                    <a:pt x="72" y="19"/>
                  </a:cubicBezTo>
                  <a:cubicBezTo>
                    <a:pt x="69" y="20"/>
                    <a:pt x="66" y="21"/>
                    <a:pt x="62" y="22"/>
                  </a:cubicBezTo>
                  <a:cubicBezTo>
                    <a:pt x="63" y="26"/>
                    <a:pt x="64" y="29"/>
                    <a:pt x="64" y="33"/>
                  </a:cubicBezTo>
                  <a:lnTo>
                    <a:pt x="77" y="33"/>
                  </a:lnTo>
                  <a:close/>
                  <a:moveTo>
                    <a:pt x="58" y="23"/>
                  </a:moveTo>
                  <a:cubicBezTo>
                    <a:pt x="56" y="24"/>
                    <a:pt x="53" y="24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30"/>
                    <a:pt x="59" y="26"/>
                    <a:pt x="58" y="23"/>
                  </a:cubicBezTo>
                  <a:close/>
                  <a:moveTo>
                    <a:pt x="57" y="19"/>
                  </a:moveTo>
                  <a:cubicBezTo>
                    <a:pt x="55" y="14"/>
                    <a:pt x="53" y="10"/>
                    <a:pt x="50" y="6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2" y="20"/>
                    <a:pt x="55" y="20"/>
                    <a:pt x="57" y="19"/>
                  </a:cubicBezTo>
                  <a:close/>
                  <a:moveTo>
                    <a:pt x="45" y="7"/>
                  </a:moveTo>
                  <a:cubicBezTo>
                    <a:pt x="42" y="11"/>
                    <a:pt x="40" y="15"/>
                    <a:pt x="38" y="19"/>
                  </a:cubicBezTo>
                  <a:cubicBezTo>
                    <a:pt x="41" y="19"/>
                    <a:pt x="43" y="20"/>
                    <a:pt x="46" y="20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7"/>
                    <a:pt x="45" y="7"/>
                    <a:pt x="45" y="7"/>
                  </a:cubicBezTo>
                  <a:close/>
                  <a:moveTo>
                    <a:pt x="37" y="23"/>
                  </a:moveTo>
                  <a:cubicBezTo>
                    <a:pt x="36" y="26"/>
                    <a:pt x="36" y="29"/>
                    <a:pt x="3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3" y="24"/>
                    <a:pt x="40" y="24"/>
                    <a:pt x="37" y="23"/>
                  </a:cubicBezTo>
                  <a:close/>
                  <a:moveTo>
                    <a:pt x="33" y="22"/>
                  </a:moveTo>
                  <a:cubicBezTo>
                    <a:pt x="30" y="21"/>
                    <a:pt x="27" y="20"/>
                    <a:pt x="24" y="18"/>
                  </a:cubicBezTo>
                  <a:cubicBezTo>
                    <a:pt x="21" y="22"/>
                    <a:pt x="19" y="27"/>
                    <a:pt x="19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29"/>
                    <a:pt x="32" y="25"/>
                    <a:pt x="33" y="22"/>
                  </a:cubicBezTo>
                  <a:close/>
                  <a:moveTo>
                    <a:pt x="19" y="37"/>
                  </a:moveTo>
                  <a:cubicBezTo>
                    <a:pt x="19" y="43"/>
                    <a:pt x="21" y="48"/>
                    <a:pt x="24" y="52"/>
                  </a:cubicBezTo>
                  <a:cubicBezTo>
                    <a:pt x="27" y="51"/>
                    <a:pt x="30" y="49"/>
                    <a:pt x="33" y="48"/>
                  </a:cubicBezTo>
                  <a:cubicBezTo>
                    <a:pt x="32" y="45"/>
                    <a:pt x="32" y="41"/>
                    <a:pt x="31" y="37"/>
                  </a:cubicBezTo>
                  <a:lnTo>
                    <a:pt x="19" y="37"/>
                  </a:lnTo>
                  <a:close/>
                  <a:moveTo>
                    <a:pt x="37" y="47"/>
                  </a:moveTo>
                  <a:cubicBezTo>
                    <a:pt x="40" y="47"/>
                    <a:pt x="43" y="46"/>
                    <a:pt x="46" y="46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41"/>
                    <a:pt x="36" y="44"/>
                    <a:pt x="37" y="47"/>
                  </a:cubicBezTo>
                  <a:close/>
                  <a:moveTo>
                    <a:pt x="38" y="51"/>
                  </a:moveTo>
                  <a:cubicBezTo>
                    <a:pt x="40" y="56"/>
                    <a:pt x="43" y="60"/>
                    <a:pt x="45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3" y="51"/>
                    <a:pt x="41" y="51"/>
                    <a:pt x="38" y="51"/>
                  </a:cubicBezTo>
                  <a:close/>
                  <a:moveTo>
                    <a:pt x="50" y="64"/>
                  </a:moveTo>
                  <a:cubicBezTo>
                    <a:pt x="53" y="60"/>
                    <a:pt x="55" y="56"/>
                    <a:pt x="57" y="51"/>
                  </a:cubicBezTo>
                  <a:cubicBezTo>
                    <a:pt x="55" y="51"/>
                    <a:pt x="52" y="50"/>
                    <a:pt x="50" y="5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4"/>
                    <a:pt x="50" y="64"/>
                    <a:pt x="50" y="64"/>
                  </a:cubicBezTo>
                  <a:close/>
                  <a:moveTo>
                    <a:pt x="58" y="47"/>
                  </a:moveTo>
                  <a:cubicBezTo>
                    <a:pt x="59" y="44"/>
                    <a:pt x="60" y="41"/>
                    <a:pt x="6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3" y="46"/>
                    <a:pt x="56" y="47"/>
                    <a:pt x="58" y="47"/>
                  </a:cubicBezTo>
                  <a:close/>
                  <a:moveTo>
                    <a:pt x="62" y="48"/>
                  </a:moveTo>
                  <a:cubicBezTo>
                    <a:pt x="66" y="49"/>
                    <a:pt x="69" y="50"/>
                    <a:pt x="71" y="52"/>
                  </a:cubicBezTo>
                  <a:cubicBezTo>
                    <a:pt x="74" y="47"/>
                    <a:pt x="76" y="42"/>
                    <a:pt x="77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41"/>
                    <a:pt x="63" y="45"/>
                    <a:pt x="62" y="48"/>
                  </a:cubicBezTo>
                  <a:close/>
                  <a:moveTo>
                    <a:pt x="56" y="7"/>
                  </a:moveTo>
                  <a:cubicBezTo>
                    <a:pt x="58" y="11"/>
                    <a:pt x="60" y="14"/>
                    <a:pt x="61" y="18"/>
                  </a:cubicBezTo>
                  <a:cubicBezTo>
                    <a:pt x="64" y="17"/>
                    <a:pt x="66" y="16"/>
                    <a:pt x="69" y="15"/>
                  </a:cubicBezTo>
                  <a:cubicBezTo>
                    <a:pt x="65" y="12"/>
                    <a:pt x="61" y="9"/>
                    <a:pt x="56" y="7"/>
                  </a:cubicBezTo>
                  <a:close/>
                  <a:moveTo>
                    <a:pt x="27" y="15"/>
                  </a:moveTo>
                  <a:cubicBezTo>
                    <a:pt x="29" y="16"/>
                    <a:pt x="32" y="17"/>
                    <a:pt x="34" y="18"/>
                  </a:cubicBezTo>
                  <a:cubicBezTo>
                    <a:pt x="36" y="14"/>
                    <a:pt x="37" y="11"/>
                    <a:pt x="40" y="7"/>
                  </a:cubicBezTo>
                  <a:cubicBezTo>
                    <a:pt x="35" y="9"/>
                    <a:pt x="30" y="11"/>
                    <a:pt x="27" y="15"/>
                  </a:cubicBezTo>
                  <a:close/>
                  <a:moveTo>
                    <a:pt x="39" y="63"/>
                  </a:moveTo>
                  <a:cubicBezTo>
                    <a:pt x="37" y="60"/>
                    <a:pt x="36" y="56"/>
                    <a:pt x="34" y="52"/>
                  </a:cubicBezTo>
                  <a:cubicBezTo>
                    <a:pt x="32" y="53"/>
                    <a:pt x="29" y="54"/>
                    <a:pt x="27" y="55"/>
                  </a:cubicBezTo>
                  <a:cubicBezTo>
                    <a:pt x="31" y="59"/>
                    <a:pt x="35" y="61"/>
                    <a:pt x="39" y="63"/>
                  </a:cubicBezTo>
                  <a:close/>
                  <a:moveTo>
                    <a:pt x="69" y="55"/>
                  </a:moveTo>
                  <a:cubicBezTo>
                    <a:pt x="66" y="54"/>
                    <a:pt x="64" y="53"/>
                    <a:pt x="61" y="52"/>
                  </a:cubicBezTo>
                  <a:cubicBezTo>
                    <a:pt x="60" y="56"/>
                    <a:pt x="58" y="59"/>
                    <a:pt x="56" y="63"/>
                  </a:cubicBezTo>
                  <a:cubicBezTo>
                    <a:pt x="61" y="61"/>
                    <a:pt x="65" y="58"/>
                    <a:pt x="69" y="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íṩľíḍè-TextBox 74"/>
            <p:cNvSpPr txBox="1"/>
            <p:nvPr/>
          </p:nvSpPr>
          <p:spPr bwMode="auto">
            <a:xfrm>
              <a:off x="8726169" y="4533344"/>
              <a:ext cx="3028183" cy="309958"/>
            </a:xfrm>
            <a:prstGeom prst="rect">
              <a:avLst/>
            </a:prstGeom>
            <a:noFill/>
          </p:spPr>
          <p:txBody>
            <a:bodyPr wrap="none" lIns="360000" tIns="0" rIns="0" bIns="0" anchor="ctr" anchorCtr="0">
              <a:noAutofit/>
            </a:bodyPr>
            <a:lstStyle/>
            <a:p>
              <a:pPr algn="ctr" latinLnBrk="0"/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公开课</a:t>
              </a:r>
              <a:b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</a:br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掌上课堂微学习</a:t>
              </a:r>
              <a:endParaRPr lang="zh-CN" altLang="en-US" sz="2000">
                <a:solidFill>
                  <a:schemeClr val="accent4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20" name="íṩľíḍè-TextBox 75"/>
            <p:cNvSpPr txBox="1"/>
            <p:nvPr/>
          </p:nvSpPr>
          <p:spPr bwMode="auto">
            <a:xfrm>
              <a:off x="8021368" y="5216213"/>
              <a:ext cx="4198620" cy="772795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/>
            <a:lstStyle/>
            <a:p>
              <a:pPr marL="285750" lvl="0" indent="-28575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v"/>
              </a:pPr>
              <a:r>
                <a:rPr lang="zh-CN" altLang="en-US" dirty="0">
                  <a:solidFill>
                    <a:srgbClr val="4444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手机通用格式视频，全部支持手机播放，支持下载，均为适合手机使用的微视频。</a:t>
              </a:r>
              <a:endParaRPr lang="zh-CN" altLang="en-US" b="0" dirty="0">
                <a:solidFill>
                  <a:srgbClr val="44444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21" name="íṩľíḍè-TextBox 76"/>
            <p:cNvSpPr txBox="1"/>
            <p:nvPr/>
          </p:nvSpPr>
          <p:spPr bwMode="auto">
            <a:xfrm>
              <a:off x="8726169" y="1810153"/>
              <a:ext cx="3155269" cy="309958"/>
            </a:xfrm>
            <a:prstGeom prst="rect">
              <a:avLst/>
            </a:prstGeom>
            <a:noFill/>
          </p:spPr>
          <p:txBody>
            <a:bodyPr wrap="none" lIns="360000" tIns="0" rIns="360000" bIns="0" anchor="ctr" anchorCtr="0">
              <a:noAutofit/>
            </a:bodyPr>
            <a:lstStyle/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图书</a:t>
              </a:r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读万卷书，行万里路</a:t>
              </a:r>
              <a:endParaRPr lang="zh-CN" altLang="en-US" sz="2000" dirty="0">
                <a:solidFill>
                  <a:schemeClr val="accent2">
                    <a:lumMod val="100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22" name="íṩľíḍè-TextBox 96"/>
            <p:cNvSpPr txBox="1"/>
            <p:nvPr/>
          </p:nvSpPr>
          <p:spPr bwMode="auto">
            <a:xfrm>
              <a:off x="8392094" y="2118048"/>
              <a:ext cx="3823335" cy="1425575"/>
            </a:xfrm>
            <a:prstGeom prst="rect">
              <a:avLst/>
            </a:prstGeom>
            <a:noFill/>
          </p:spPr>
          <p:txBody>
            <a:bodyPr wrap="square" lIns="360000" tIns="0" rIns="360000" bIns="0" anchor="ctr" anchorCtr="0"/>
            <a:lstStyle/>
            <a:p>
              <a:pPr marL="285750" lvl="0" indent="-28575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v"/>
              </a:pPr>
              <a:r>
                <a:rPr lang="zh-CN" altLang="en-US" dirty="0">
                  <a:solidFill>
                    <a:srgbClr val="444444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超</a:t>
              </a:r>
              <a:r>
                <a:rPr lang="zh-CN" altLang="en-US" dirty="0">
                  <a:solidFill>
                    <a:srgbClr val="4444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过3万种epub电子书，高清文本格式，任意下载。</a:t>
              </a:r>
              <a:endParaRPr lang="zh-CN" altLang="en-US" b="0" dirty="0">
                <a:solidFill>
                  <a:srgbClr val="444444"/>
                </a:solidFill>
                <a:effectLst/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23" name="íṩľíḍè-TextBox 100"/>
            <p:cNvSpPr txBox="1"/>
            <p:nvPr/>
          </p:nvSpPr>
          <p:spPr bwMode="auto">
            <a:xfrm>
              <a:off x="600009" y="4725390"/>
              <a:ext cx="3153241" cy="309958"/>
            </a:xfrm>
            <a:prstGeom prst="rect">
              <a:avLst/>
            </a:prstGeom>
            <a:noFill/>
          </p:spPr>
          <p:txBody>
            <a:bodyPr wrap="none" lIns="0" tIns="0" rIns="360000" bIns="0" anchor="ctr" anchorCtr="0">
              <a:noAutofit/>
            </a:bodyPr>
            <a:lstStyle/>
            <a:p>
              <a:pPr algn="ctr" latinLnBrk="0"/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馆藏查询</a:t>
              </a:r>
              <a:b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</a:br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随时掌握借阅信息</a:t>
              </a:r>
            </a:p>
          </p:txBody>
        </p:sp>
        <p:sp>
          <p:nvSpPr>
            <p:cNvPr id="24" name="íṩľíḍè-TextBox 105"/>
            <p:cNvSpPr txBox="1"/>
            <p:nvPr/>
          </p:nvSpPr>
          <p:spPr bwMode="auto">
            <a:xfrm>
              <a:off x="456613" y="5503868"/>
              <a:ext cx="3683000" cy="485140"/>
            </a:xfrm>
            <a:prstGeom prst="rect">
              <a:avLst/>
            </a:prstGeom>
            <a:noFill/>
          </p:spPr>
          <p:txBody>
            <a:bodyPr wrap="square" lIns="0" tIns="0" rIns="360000" bIns="0" anchor="ctr" anchorCtr="0">
              <a:normAutofit fontScale="25000" lnSpcReduction="20000"/>
            </a:bodyPr>
            <a:lstStyle/>
            <a:p>
              <a:pPr marL="285750" marR="0" lvl="0" indent="-285750" algn="just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v"/>
                <a:defRPr/>
              </a:pPr>
              <a:r>
                <a:rPr lang="zh-CN" altLang="en-US" sz="720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与图书馆</a:t>
              </a:r>
              <a:r>
                <a:rPr lang="en-US" altLang="zh-CN" sz="720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OPAC</a:t>
              </a:r>
              <a:r>
                <a:rPr lang="zh-CN" altLang="en-US" sz="720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系统的完美对接，支持手机查询</a:t>
              </a:r>
              <a:r>
                <a:rPr lang="en-US" altLang="zh-CN" sz="720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,</a:t>
              </a:r>
              <a:r>
                <a:rPr lang="zh-CN" altLang="en-US" sz="720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续借</a:t>
              </a:r>
              <a:r>
                <a:rPr lang="en-US" altLang="zh-CN" sz="720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……</a:t>
              </a:r>
              <a:endPara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m</a:t>
              </a:r>
              <a:endParaRPr lang="zh-CN" altLang="en-US" sz="1400" b="0" dirty="0">
                <a:solidFill>
                  <a:schemeClr val="tx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25" name="íṩľíḍè-TextBox 106"/>
            <p:cNvSpPr txBox="1"/>
            <p:nvPr/>
          </p:nvSpPr>
          <p:spPr bwMode="auto">
            <a:xfrm>
              <a:off x="537893" y="1596713"/>
              <a:ext cx="3277870" cy="787400"/>
            </a:xfrm>
            <a:prstGeom prst="rect">
              <a:avLst/>
            </a:prstGeom>
            <a:noFill/>
          </p:spPr>
          <p:txBody>
            <a:bodyPr wrap="none" lIns="0" tIns="0" rIns="360000" bIns="0" anchor="ctr" anchorCtr="0">
              <a:noAutofit/>
            </a:bodyPr>
            <a:lstStyle/>
            <a:p>
              <a:pPr algn="ctr" latinLnBrk="0"/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学术资源</a:t>
              </a:r>
              <a:b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</a:br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知识之舟，思想之源</a:t>
              </a:r>
              <a:endParaRPr lang="zh-CN" altLang="en-US" sz="2000" dirty="0">
                <a:solidFill>
                  <a:srgbClr val="FF0000"/>
                </a:solidFill>
              </a:endParaRPr>
            </a:p>
            <a:p>
              <a:pPr algn="r" latinLnBrk="0"/>
              <a:endParaRPr lang="zh-CN" altLang="en-US" sz="2000" dirty="0">
                <a:solidFill>
                  <a:schemeClr val="accent1">
                    <a:lumMod val="100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26" name="íṩľíḍè-TextBox 107"/>
            <p:cNvSpPr txBox="1"/>
            <p:nvPr/>
          </p:nvSpPr>
          <p:spPr bwMode="auto">
            <a:xfrm>
              <a:off x="456613" y="2546673"/>
              <a:ext cx="3683000" cy="739140"/>
            </a:xfrm>
            <a:prstGeom prst="rect">
              <a:avLst/>
            </a:prstGeom>
            <a:noFill/>
          </p:spPr>
          <p:txBody>
            <a:bodyPr wrap="square" lIns="0" tIns="0" rIns="360000" bIns="0" anchor="ctr" anchorCtr="0"/>
            <a:lstStyle/>
            <a:p>
              <a:pPr marL="285750" lvl="0" indent="-285750" algn="just" eaLnBrk="1" hangingPunct="1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v"/>
              </a:pPr>
              <a:r>
                <a:rPr lang="zh-CN" altLang="en-US" dirty="0">
                  <a:solidFill>
                    <a:srgbClr val="4444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整合图书馆电子资源，通过手机可进行一站式检索及阅读，支持下载，批注</a:t>
              </a:r>
              <a:endParaRPr lang="zh-CN" altLang="en-US" b="0" dirty="0">
                <a:solidFill>
                  <a:srgbClr val="44444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232BD5-F529-42BA-BA2A-1531B19AEA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2344247"/>
            <a:ext cx="2580350" cy="244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42D237F-7050-4135-9B13-8A249E8ED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56" y="304800"/>
            <a:ext cx="2895121" cy="6272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C28BC1D-9557-45BE-BC3A-CC5BAC30471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986" y="401516"/>
            <a:ext cx="3203398" cy="5911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9DB60CF3-1C4D-4B8C-8BDB-2CBF25E69ED6}"/>
              </a:ext>
            </a:extLst>
          </p:cNvPr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E006EF0-E4A4-475F-A8CF-4DCF4A0598AC}"/>
                </a:ext>
              </a:extLst>
            </p:cNvPr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55DB678-4E55-423A-90D2-10F8D490725C}"/>
                </a:ext>
              </a:extLst>
            </p:cNvPr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D8C2440F-D0F7-466B-B870-B6CE826265C4}"/>
              </a:ext>
            </a:extLst>
          </p:cNvPr>
          <p:cNvSpPr txBox="1"/>
          <p:nvPr/>
        </p:nvSpPr>
        <p:spPr>
          <a:xfrm>
            <a:off x="1097280" y="251460"/>
            <a:ext cx="3331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获取方式</a:t>
            </a:r>
          </a:p>
        </p:txBody>
      </p:sp>
    </p:spTree>
    <p:extLst>
      <p:ext uri="{BB962C8B-B14F-4D97-AF65-F5344CB8AC3E}">
        <p14:creationId xmlns:p14="http://schemas.microsoft.com/office/powerpoint/2010/main" val="818587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76" y="175578"/>
            <a:ext cx="5890246" cy="6855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44337" y="1471438"/>
            <a:ext cx="3788235" cy="261241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9528B16-BE91-4FC5-B910-7404E38F83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99" y="4671705"/>
            <a:ext cx="10122876" cy="2233781"/>
          </a:xfrm>
          <a:prstGeom prst="rect">
            <a:avLst/>
          </a:prstGeom>
        </p:spPr>
      </p:pic>
      <p:pic>
        <p:nvPicPr>
          <p:cNvPr id="1026" name="Picture 2" descr="é©¬äºï¼2018å¹´æé±å­é¶è¡æ¯ææè ¢çæèµï¼æè¿è¡ç¿»200å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82" y="1449727"/>
            <a:ext cx="4117656" cy="2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/>
          <p:cNvSpPr txBox="1"/>
          <p:nvPr/>
        </p:nvSpPr>
        <p:spPr>
          <a:xfrm>
            <a:off x="1749448" y="174118"/>
            <a:ext cx="9619005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zh-CN" altLang="en-US" sz="2666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这是一个最好的时代，也是一个最坏的时代。</a:t>
            </a:r>
            <a:endParaRPr lang="en-US" altLang="zh-CN" sz="2666" spc="300" dirty="0">
              <a:solidFill>
                <a:prstClr val="black">
                  <a:lumMod val="65000"/>
                  <a:lumOff val="35000"/>
                </a:prstClr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defTabSz="609402"/>
            <a:r>
              <a:rPr lang="en-US" altLang="zh-CN" sz="2666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                                                  ——</a:t>
            </a:r>
            <a:r>
              <a:rPr lang="zh-CN" altLang="en-US" sz="2666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狄更斯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6812" y="1432941"/>
            <a:ext cx="3709934" cy="2618825"/>
          </a:xfrm>
          <a:prstGeom prst="rect">
            <a:avLst/>
          </a:prstGeom>
        </p:spPr>
      </p:pic>
      <p:sp>
        <p:nvSpPr>
          <p:cNvPr id="23" name="文本框 4"/>
          <p:cNvSpPr txBox="1"/>
          <p:nvPr/>
        </p:nvSpPr>
        <p:spPr>
          <a:xfrm>
            <a:off x="907229" y="4184212"/>
            <a:ext cx="1434895" cy="420510"/>
          </a:xfrm>
          <a:prstGeom prst="rect">
            <a:avLst/>
          </a:prstGeom>
          <a:noFill/>
        </p:spPr>
        <p:txBody>
          <a:bodyPr vert="horz" wrap="none" lIns="91384" tIns="45693" rIns="91384" bIns="45693" rtlCol="0">
            <a:spAutoFit/>
          </a:bodyPr>
          <a:lstStyle/>
          <a:p>
            <a:pPr defTabSz="609402"/>
            <a:r>
              <a:rPr lang="zh-CN" altLang="en-US" sz="2133" spc="3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雪泥鸿爪</a:t>
            </a:r>
          </a:p>
        </p:txBody>
      </p:sp>
      <p:sp>
        <p:nvSpPr>
          <p:cNvPr id="24" name="文本框 4"/>
          <p:cNvSpPr txBox="1"/>
          <p:nvPr/>
        </p:nvSpPr>
        <p:spPr>
          <a:xfrm>
            <a:off x="5336676" y="4181574"/>
            <a:ext cx="1434895" cy="420510"/>
          </a:xfrm>
          <a:prstGeom prst="rect">
            <a:avLst/>
          </a:prstGeom>
          <a:noFill/>
        </p:spPr>
        <p:txBody>
          <a:bodyPr vert="horz" wrap="none" lIns="91384" tIns="45693" rIns="91384" bIns="45693" rtlCol="0">
            <a:spAutoFit/>
          </a:bodyPr>
          <a:lstStyle/>
          <a:p>
            <a:pPr defTabSz="609402"/>
            <a:r>
              <a:rPr lang="zh-CN" altLang="en-US" sz="2133" spc="3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万物互联</a:t>
            </a:r>
          </a:p>
        </p:txBody>
      </p:sp>
      <p:sp>
        <p:nvSpPr>
          <p:cNvPr id="25" name="文本框 4"/>
          <p:cNvSpPr txBox="1"/>
          <p:nvPr/>
        </p:nvSpPr>
        <p:spPr>
          <a:xfrm>
            <a:off x="9370402" y="4178935"/>
            <a:ext cx="1434895" cy="420510"/>
          </a:xfrm>
          <a:prstGeom prst="rect">
            <a:avLst/>
          </a:prstGeom>
          <a:noFill/>
        </p:spPr>
        <p:txBody>
          <a:bodyPr vert="horz" wrap="none" lIns="91384" tIns="45693" rIns="91384" bIns="45693" rtlCol="0">
            <a:spAutoFit/>
          </a:bodyPr>
          <a:lstStyle/>
          <a:p>
            <a:pPr defTabSz="609402"/>
            <a:r>
              <a:rPr lang="zh-CN" altLang="en-US" sz="2133" spc="3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知识钥匙</a:t>
            </a:r>
          </a:p>
        </p:txBody>
      </p:sp>
    </p:spTree>
    <p:extLst>
      <p:ext uri="{BB962C8B-B14F-4D97-AF65-F5344CB8AC3E}">
        <p14:creationId xmlns:p14="http://schemas.microsoft.com/office/powerpoint/2010/main" val="33184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60"/>
            <a:ext cx="3331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绑定与解绑</a:t>
            </a:r>
          </a:p>
        </p:txBody>
      </p:sp>
      <p:pic>
        <p:nvPicPr>
          <p:cNvPr id="28" name="图片 27" descr="Screenshot_20210324_1056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427" y="1088494"/>
            <a:ext cx="2434039" cy="503968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5775312" y="3288537"/>
            <a:ext cx="614963" cy="3586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右箭头 30"/>
          <p:cNvSpPr/>
          <p:nvPr/>
        </p:nvSpPr>
        <p:spPr>
          <a:xfrm>
            <a:off x="8930164" y="3288536"/>
            <a:ext cx="614963" cy="3586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7123B5E-871D-42B0-A2D8-6AC7939E8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94" y="1162535"/>
            <a:ext cx="2325605" cy="50396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1B00020-DE9A-4D2F-8BCC-15B713996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04" y="1088494"/>
            <a:ext cx="2422661" cy="52500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5F4329-14D8-4F83-8ABE-3F76183822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4" y="1005309"/>
            <a:ext cx="2325606" cy="5039688"/>
          </a:xfrm>
          <a:prstGeom prst="rect">
            <a:avLst/>
          </a:prstGeom>
        </p:spPr>
      </p:pic>
      <p:sp>
        <p:nvSpPr>
          <p:cNvPr id="15" name="右箭头 29">
            <a:extLst>
              <a:ext uri="{FF2B5EF4-FFF2-40B4-BE49-F238E27FC236}">
                <a16:creationId xmlns:a16="http://schemas.microsoft.com/office/drawing/2014/main" id="{AE401F62-B5F6-4306-B0C8-1FA1FD9D3F56}"/>
              </a:ext>
            </a:extLst>
          </p:cNvPr>
          <p:cNvSpPr/>
          <p:nvPr/>
        </p:nvSpPr>
        <p:spPr>
          <a:xfrm>
            <a:off x="2644637" y="3345814"/>
            <a:ext cx="614963" cy="3586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功能介绍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99235" y="953770"/>
            <a:ext cx="9193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charset="0"/>
                <a:ea typeface="微软雅黑" charset="0"/>
              </a:rPr>
              <a:t>打开首页，可以选择置顶微应用，全部微应用</a:t>
            </a:r>
          </a:p>
        </p:txBody>
      </p:sp>
      <p:pic>
        <p:nvPicPr>
          <p:cNvPr id="7" name="图片 6" descr="Screenshot_20210324_1107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470" y="1352550"/>
            <a:ext cx="2581910" cy="5334635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5486400" y="363093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Screenshot_20210324_1110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635" y="1352550"/>
            <a:ext cx="2588260" cy="5334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馆藏查找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270635" y="773440"/>
            <a:ext cx="980694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zh-CN" altLang="en-US" sz="2000" dirty="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与图书馆</a:t>
            </a:r>
            <a:r>
              <a:rPr lang="en-US" altLang="zh-CN" sz="2000" dirty="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OPAC</a:t>
            </a:r>
            <a:r>
              <a:rPr lang="zh-CN" altLang="en-US" sz="2000" dirty="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系统的完美对接，支持手机查询</a:t>
            </a:r>
            <a:r>
              <a:rPr lang="en-US" altLang="zh-CN" sz="2000" dirty="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续借</a:t>
            </a:r>
            <a:r>
              <a:rPr lang="en-US" altLang="zh-CN" sz="2000" dirty="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CF102B0-5286-4339-83B4-502E35AC2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83" y="1273064"/>
            <a:ext cx="2551039" cy="55282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A1FB1D-8D08-43B0-BDC8-C8B1966B9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11" y="1273064"/>
            <a:ext cx="2551039" cy="55282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267E49-1392-4F7C-A61C-3ABC6982A9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27" y="1219938"/>
            <a:ext cx="2551039" cy="5528212"/>
          </a:xfrm>
          <a:prstGeom prst="rect">
            <a:avLst/>
          </a:prstGeom>
        </p:spPr>
      </p:pic>
      <p:pic>
        <p:nvPicPr>
          <p:cNvPr id="18" name="图片 17" descr="Screenshot_20210324_110711">
            <a:extLst>
              <a:ext uri="{FF2B5EF4-FFF2-40B4-BE49-F238E27FC236}">
                <a16:creationId xmlns:a16="http://schemas.microsoft.com/office/drawing/2014/main" id="{0195147A-3CD5-4D9B-92CA-0CAF085EB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18" y="1219938"/>
            <a:ext cx="2581910" cy="53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图书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499235" y="953770"/>
            <a:ext cx="98069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charset="0"/>
                <a:ea typeface="微软雅黑" charset="0"/>
              </a:rPr>
              <a:t>点击【图书】，进入该频道，图书频道汇集了大量电子图书，分类全面，内容丰富。</a:t>
            </a:r>
          </a:p>
        </p:txBody>
      </p:sp>
      <p:pic>
        <p:nvPicPr>
          <p:cNvPr id="59" name="图片 58" descr="Screenshot_20210324_1118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1546860"/>
            <a:ext cx="2428875" cy="5067935"/>
          </a:xfrm>
          <a:prstGeom prst="rect">
            <a:avLst/>
          </a:prstGeom>
        </p:spPr>
      </p:pic>
      <p:sp>
        <p:nvSpPr>
          <p:cNvPr id="60" name="右箭头 59"/>
          <p:cNvSpPr/>
          <p:nvPr/>
        </p:nvSpPr>
        <p:spPr>
          <a:xfrm>
            <a:off x="4085590" y="380492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" name="图片 60" descr="Screenshot_20210324_1120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675" y="1532890"/>
            <a:ext cx="2463165" cy="5084445"/>
          </a:xfrm>
          <a:prstGeom prst="rect">
            <a:avLst/>
          </a:prstGeom>
        </p:spPr>
      </p:pic>
      <p:sp>
        <p:nvSpPr>
          <p:cNvPr id="62" name="右箭头 61"/>
          <p:cNvSpPr/>
          <p:nvPr/>
        </p:nvSpPr>
        <p:spPr>
          <a:xfrm>
            <a:off x="8016240" y="380492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图片 62" descr="Screenshot_20210324_1122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220" y="1532890"/>
            <a:ext cx="2447290" cy="5081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图书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97280" y="826135"/>
            <a:ext cx="10585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charset="0"/>
                <a:ea typeface="微软雅黑" charset="0"/>
              </a:rPr>
              <a:t>    </a:t>
            </a:r>
            <a:r>
              <a:rPr lang="zh-CN" altLang="en-US" sz="2000">
                <a:latin typeface="微软雅黑" charset="0"/>
                <a:ea typeface="微软雅黑" charset="0"/>
              </a:rPr>
              <a:t>打开图书页，点击右上角【收藏】，可以将该图书收藏到自己的书房，在书房中可以看到收藏的该图书</a:t>
            </a:r>
          </a:p>
        </p:txBody>
      </p:sp>
      <p:sp>
        <p:nvSpPr>
          <p:cNvPr id="60" name="右箭头 59"/>
          <p:cNvSpPr/>
          <p:nvPr/>
        </p:nvSpPr>
        <p:spPr>
          <a:xfrm>
            <a:off x="3947795" y="382905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右箭头 61"/>
          <p:cNvSpPr/>
          <p:nvPr/>
        </p:nvSpPr>
        <p:spPr>
          <a:xfrm>
            <a:off x="8153400" y="384810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creenshot_20210324_1124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10" y="1532890"/>
            <a:ext cx="2423795" cy="5048885"/>
          </a:xfrm>
          <a:prstGeom prst="rect">
            <a:avLst/>
          </a:prstGeom>
        </p:spPr>
      </p:pic>
      <p:pic>
        <p:nvPicPr>
          <p:cNvPr id="8" name="图片 7" descr="Screenshot_20210324_1141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4505" y="1585595"/>
            <a:ext cx="2442210" cy="5049520"/>
          </a:xfrm>
          <a:prstGeom prst="rect">
            <a:avLst/>
          </a:prstGeom>
        </p:spPr>
      </p:pic>
      <p:pic>
        <p:nvPicPr>
          <p:cNvPr id="9" name="图片 8" descr="Screenshot_20210324_1139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900" y="1532890"/>
            <a:ext cx="2467610" cy="5116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图书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97280" y="826135"/>
            <a:ext cx="10585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charset="0"/>
                <a:ea typeface="微软雅黑" charset="0"/>
              </a:rPr>
              <a:t>   </a:t>
            </a:r>
            <a:r>
              <a:rPr sz="2000">
                <a:latin typeface="微软雅黑" charset="0"/>
                <a:ea typeface="微软雅黑" charset="0"/>
              </a:rPr>
              <a:t>点击【下载】，可以下载该图书至书房中的“我的下载”，进行离线阅读</a:t>
            </a:r>
            <a:r>
              <a:rPr lang="zh-CN" sz="2000">
                <a:latin typeface="微软雅黑" charset="0"/>
                <a:ea typeface="微软雅黑" charset="0"/>
              </a:rPr>
              <a:t>，最下方支持点赞、评论，点击一个章节阅读，可以调整字号，调整背景颜色。</a:t>
            </a:r>
          </a:p>
        </p:txBody>
      </p:sp>
      <p:sp>
        <p:nvSpPr>
          <p:cNvPr id="60" name="右箭头 59"/>
          <p:cNvSpPr/>
          <p:nvPr/>
        </p:nvSpPr>
        <p:spPr>
          <a:xfrm>
            <a:off x="3947795" y="382905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右箭头 61"/>
          <p:cNvSpPr/>
          <p:nvPr/>
        </p:nvSpPr>
        <p:spPr>
          <a:xfrm>
            <a:off x="8153400" y="384810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Screenshot_20210324_1145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482090"/>
            <a:ext cx="2516505" cy="5217795"/>
          </a:xfrm>
          <a:prstGeom prst="rect">
            <a:avLst/>
          </a:prstGeom>
        </p:spPr>
      </p:pic>
      <p:pic>
        <p:nvPicPr>
          <p:cNvPr id="10" name="图片 9" descr="Screenshot_20210324_1149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115" y="1482090"/>
            <a:ext cx="2520950" cy="5218430"/>
          </a:xfrm>
          <a:prstGeom prst="rect">
            <a:avLst/>
          </a:prstGeom>
        </p:spPr>
      </p:pic>
      <p:pic>
        <p:nvPicPr>
          <p:cNvPr id="12" name="图片 11" descr="Screenshot_20210324_1151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940" y="1482090"/>
            <a:ext cx="2505075" cy="5217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学术资源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97280" y="826135"/>
            <a:ext cx="10585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charset="0"/>
                <a:ea typeface="微软雅黑" charset="0"/>
              </a:rPr>
              <a:t>   </a:t>
            </a:r>
            <a:r>
              <a:rPr lang="zh-CN" altLang="en-US" sz="2000">
                <a:latin typeface="微软雅黑" charset="0"/>
                <a:ea typeface="微软雅黑" charset="0"/>
              </a:rPr>
              <a:t>打开学术资源，可以进行搜索，图书、期刊、报纸、视频和论文资源都可以找到，一站式资源库，阅读、下载、文献传递以及查询全国馆藏</a:t>
            </a:r>
          </a:p>
        </p:txBody>
      </p:sp>
      <p:sp>
        <p:nvSpPr>
          <p:cNvPr id="60" name="右箭头 59"/>
          <p:cNvSpPr/>
          <p:nvPr/>
        </p:nvSpPr>
        <p:spPr>
          <a:xfrm>
            <a:off x="3947795" y="382905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右箭头 61"/>
          <p:cNvSpPr/>
          <p:nvPr/>
        </p:nvSpPr>
        <p:spPr>
          <a:xfrm>
            <a:off x="8153400" y="384810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creenshot_20210324_1157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85595"/>
            <a:ext cx="2430145" cy="5048885"/>
          </a:xfrm>
          <a:prstGeom prst="rect">
            <a:avLst/>
          </a:prstGeom>
        </p:spPr>
      </p:pic>
      <p:pic>
        <p:nvPicPr>
          <p:cNvPr id="8" name="图片 7" descr="Screenshot_20210324_1158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035" y="1585595"/>
            <a:ext cx="2432685" cy="5051425"/>
          </a:xfrm>
          <a:prstGeom prst="rect">
            <a:avLst/>
          </a:prstGeom>
        </p:spPr>
      </p:pic>
      <p:pic>
        <p:nvPicPr>
          <p:cNvPr id="9" name="图片 8" descr="Screenshot_20210324_1158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6410" y="1550035"/>
            <a:ext cx="2466340" cy="5101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期刊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97280" y="826135"/>
            <a:ext cx="1058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charset="0"/>
                <a:ea typeface="微软雅黑" charset="0"/>
              </a:rPr>
              <a:t>   </a:t>
            </a:r>
            <a:r>
              <a:rPr lang="zh-CN" altLang="en-US" sz="2000">
                <a:latin typeface="微软雅黑" charset="0"/>
                <a:ea typeface="微软雅黑" charset="0"/>
              </a:rPr>
              <a:t>期刊种类丰富，为用户的学习研究提供便利，栏目搜索，精确定位到想要的期刊资料。</a:t>
            </a:r>
          </a:p>
        </p:txBody>
      </p:sp>
      <p:sp>
        <p:nvSpPr>
          <p:cNvPr id="60" name="右箭头 59"/>
          <p:cNvSpPr/>
          <p:nvPr/>
        </p:nvSpPr>
        <p:spPr>
          <a:xfrm>
            <a:off x="3947795" y="382905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右箭头 61"/>
          <p:cNvSpPr/>
          <p:nvPr/>
        </p:nvSpPr>
        <p:spPr>
          <a:xfrm>
            <a:off x="8127365" y="3847465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Screenshot_20210324_1329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755" y="1277620"/>
            <a:ext cx="2729865" cy="5631180"/>
          </a:xfrm>
          <a:prstGeom prst="rect">
            <a:avLst/>
          </a:prstGeom>
        </p:spPr>
      </p:pic>
      <p:pic>
        <p:nvPicPr>
          <p:cNvPr id="10" name="图片 9" descr="Screenshot_20210324_1329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75" y="1277620"/>
            <a:ext cx="2690495" cy="55778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955" y="1277620"/>
            <a:ext cx="2644775" cy="5485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期刊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97280" y="826135"/>
            <a:ext cx="10585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charset="0"/>
                <a:ea typeface="微软雅黑" charset="0"/>
              </a:rPr>
              <a:t>   </a:t>
            </a:r>
            <a:r>
              <a:rPr lang="zh-CN" altLang="en-US" sz="2000">
                <a:latin typeface="微软雅黑" charset="0"/>
                <a:ea typeface="微软雅黑" charset="0"/>
              </a:rPr>
              <a:t>选择任意一本期刊可以查看导览、特色栏目、统计、简介等，还可以进行学术交流，发表自己的见解。</a:t>
            </a:r>
          </a:p>
        </p:txBody>
      </p:sp>
      <p:sp>
        <p:nvSpPr>
          <p:cNvPr id="60" name="右箭头 59"/>
          <p:cNvSpPr/>
          <p:nvPr/>
        </p:nvSpPr>
        <p:spPr>
          <a:xfrm>
            <a:off x="3947795" y="382905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右箭头 61"/>
          <p:cNvSpPr/>
          <p:nvPr/>
        </p:nvSpPr>
        <p:spPr>
          <a:xfrm>
            <a:off x="8127365" y="3847465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creenshot_20210324_1335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60" y="1532890"/>
            <a:ext cx="2522220" cy="5200650"/>
          </a:xfrm>
          <a:prstGeom prst="rect">
            <a:avLst/>
          </a:prstGeom>
        </p:spPr>
      </p:pic>
      <p:pic>
        <p:nvPicPr>
          <p:cNvPr id="8" name="图片 7" descr="Screenshot_20210324_1336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325" y="1510030"/>
            <a:ext cx="2499360" cy="5161915"/>
          </a:xfrm>
          <a:prstGeom prst="rect">
            <a:avLst/>
          </a:prstGeom>
        </p:spPr>
      </p:pic>
      <p:pic>
        <p:nvPicPr>
          <p:cNvPr id="9" name="图片 8" descr="Screenshot_20210324_1338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635" y="1510030"/>
            <a:ext cx="2538095" cy="5264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期刊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97280" y="826135"/>
            <a:ext cx="10585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charset="0"/>
                <a:ea typeface="微软雅黑" charset="0"/>
              </a:rPr>
              <a:t>   </a:t>
            </a:r>
            <a:r>
              <a:rPr lang="zh-CN" altLang="en-US" sz="2000">
                <a:latin typeface="微软雅黑" charset="0"/>
                <a:ea typeface="微软雅黑" charset="0"/>
              </a:rPr>
              <a:t>在期刊单篇文章页面，支持点赞、评论、转发。右上角“三横”下有调整字体、引用格式、PDF下载、传至邮箱，还可以长按复制文字引用本篇文章的信息，下载</a:t>
            </a:r>
            <a:r>
              <a:rPr lang="en-US" altLang="zh-CN" sz="2000">
                <a:latin typeface="微软雅黑" charset="0"/>
                <a:ea typeface="微软雅黑" charset="0"/>
              </a:rPr>
              <a:t>pdf</a:t>
            </a:r>
            <a:r>
              <a:rPr lang="zh-CN" altLang="en-US" sz="2000">
                <a:latin typeface="微软雅黑" charset="0"/>
                <a:ea typeface="微软雅黑" charset="0"/>
              </a:rPr>
              <a:t>版本等等</a:t>
            </a:r>
          </a:p>
        </p:txBody>
      </p:sp>
      <p:sp>
        <p:nvSpPr>
          <p:cNvPr id="60" name="右箭头 59"/>
          <p:cNvSpPr/>
          <p:nvPr/>
        </p:nvSpPr>
        <p:spPr>
          <a:xfrm>
            <a:off x="3947795" y="382905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右箭头 61"/>
          <p:cNvSpPr/>
          <p:nvPr/>
        </p:nvSpPr>
        <p:spPr>
          <a:xfrm>
            <a:off x="8127365" y="3847465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Screenshot_20210324_1341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0" y="1550035"/>
            <a:ext cx="2544445" cy="5274310"/>
          </a:xfrm>
          <a:prstGeom prst="rect">
            <a:avLst/>
          </a:prstGeom>
        </p:spPr>
      </p:pic>
      <p:pic>
        <p:nvPicPr>
          <p:cNvPr id="10" name="图片 9" descr="Screenshot_20210324_1342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380" y="1532890"/>
            <a:ext cx="2541270" cy="5277485"/>
          </a:xfrm>
          <a:prstGeom prst="rect">
            <a:avLst/>
          </a:prstGeom>
        </p:spPr>
      </p:pic>
      <p:pic>
        <p:nvPicPr>
          <p:cNvPr id="11" name="图片 10" descr="Screenshot_20210324_1343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805" y="1516380"/>
            <a:ext cx="2754630" cy="5342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8089" y="251839"/>
            <a:ext cx="2416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52525"/>
                </a:solidFill>
                <a:latin typeface="Impact"/>
                <a:cs typeface="Impact"/>
              </a:rPr>
              <a:t>WH</a:t>
            </a:r>
            <a:r>
              <a:rPr sz="2400" spc="5" dirty="0">
                <a:solidFill>
                  <a:srgbClr val="252525"/>
                </a:solidFill>
                <a:latin typeface="Impact"/>
                <a:cs typeface="Impact"/>
              </a:rPr>
              <a:t>Y</a:t>
            </a:r>
            <a:r>
              <a:rPr sz="2400" dirty="0">
                <a:solidFill>
                  <a:srgbClr val="252525"/>
                </a:solidFill>
                <a:latin typeface="Impact"/>
                <a:cs typeface="Impact"/>
              </a:rPr>
              <a:t>—</a:t>
            </a:r>
            <a:r>
              <a:rPr sz="2400" spc="-5" dirty="0">
                <a:solidFill>
                  <a:srgbClr val="252525"/>
                </a:solidFill>
                <a:latin typeface="Impact"/>
                <a:cs typeface="Impact"/>
              </a:rPr>
              <a:t>—</a:t>
            </a:r>
            <a:r>
              <a:rPr sz="2400" dirty="0">
                <a:solidFill>
                  <a:srgbClr val="252525"/>
                </a:solidFill>
                <a:latin typeface="微软雅黑"/>
                <a:cs typeface="微软雅黑"/>
              </a:rPr>
              <a:t>日常生活</a:t>
            </a:r>
            <a:endParaRPr sz="2400" dirty="0">
              <a:latin typeface="微软雅黑"/>
              <a:cs typeface="微软雅黑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1208" y="681227"/>
            <a:ext cx="3511550" cy="1905"/>
          </a:xfrm>
          <a:custGeom>
            <a:avLst/>
            <a:gdLst/>
            <a:ahLst/>
            <a:cxnLst/>
            <a:rect l="l" t="t" r="r" b="b"/>
            <a:pathLst>
              <a:path w="3511550" h="1904">
                <a:moveTo>
                  <a:pt x="0" y="0"/>
                </a:moveTo>
                <a:lnTo>
                  <a:pt x="3511295" y="1524"/>
                </a:lnTo>
              </a:path>
            </a:pathLst>
          </a:custGeom>
          <a:ln w="9144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038" y="0"/>
            <a:ext cx="0" cy="721360"/>
          </a:xfrm>
          <a:custGeom>
            <a:avLst/>
            <a:gdLst/>
            <a:ahLst/>
            <a:cxnLst/>
            <a:rect l="l" t="t" r="r" b="b"/>
            <a:pathLst>
              <a:path h="721360">
                <a:moveTo>
                  <a:pt x="0" y="0"/>
                </a:moveTo>
                <a:lnTo>
                  <a:pt x="0" y="720851"/>
                </a:lnTo>
              </a:path>
            </a:pathLst>
          </a:custGeom>
          <a:ln w="47243">
            <a:solidFill>
              <a:srgbClr val="FF85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4236" y="0"/>
            <a:ext cx="0" cy="721360"/>
          </a:xfrm>
          <a:custGeom>
            <a:avLst/>
            <a:gdLst/>
            <a:ahLst/>
            <a:cxnLst/>
            <a:rect l="l" t="t" r="r" b="b"/>
            <a:pathLst>
              <a:path h="721360">
                <a:moveTo>
                  <a:pt x="0" y="0"/>
                </a:moveTo>
                <a:lnTo>
                  <a:pt x="0" y="720851"/>
                </a:lnTo>
              </a:path>
            </a:pathLst>
          </a:custGeom>
          <a:ln w="45720">
            <a:solidFill>
              <a:srgbClr val="FF85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3618" y="721360"/>
            <a:ext cx="3543740" cy="5870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906937" y="232824"/>
            <a:ext cx="3792533" cy="62735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96000" y="23495"/>
            <a:ext cx="6034019" cy="6387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96000" y="387832"/>
            <a:ext cx="5715000" cy="5715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96000" y="351650"/>
            <a:ext cx="5803900" cy="5803900"/>
          </a:xfrm>
          <a:custGeom>
            <a:avLst/>
            <a:gdLst/>
            <a:ahLst/>
            <a:cxnLst/>
            <a:rect l="l" t="t" r="r" b="b"/>
            <a:pathLst>
              <a:path w="5803900" h="5803900">
                <a:moveTo>
                  <a:pt x="996569" y="0"/>
                </a:moveTo>
                <a:lnTo>
                  <a:pt x="5803392" y="0"/>
                </a:lnTo>
                <a:lnTo>
                  <a:pt x="5803392" y="4807204"/>
                </a:lnTo>
                <a:lnTo>
                  <a:pt x="5802122" y="4858131"/>
                </a:lnTo>
                <a:lnTo>
                  <a:pt x="5798439" y="4908931"/>
                </a:lnTo>
                <a:lnTo>
                  <a:pt x="5783072" y="5007736"/>
                </a:lnTo>
                <a:lnTo>
                  <a:pt x="5758560" y="5103241"/>
                </a:lnTo>
                <a:lnTo>
                  <a:pt x="5724906" y="5194681"/>
                </a:lnTo>
                <a:lnTo>
                  <a:pt x="5682996" y="5281803"/>
                </a:lnTo>
                <a:lnTo>
                  <a:pt x="5633211" y="5364022"/>
                </a:lnTo>
                <a:lnTo>
                  <a:pt x="5575808" y="5440895"/>
                </a:lnTo>
                <a:lnTo>
                  <a:pt x="5511419" y="5511482"/>
                </a:lnTo>
                <a:lnTo>
                  <a:pt x="5440933" y="5575833"/>
                </a:lnTo>
                <a:lnTo>
                  <a:pt x="5363972" y="5633173"/>
                </a:lnTo>
                <a:lnTo>
                  <a:pt x="5281803" y="5683008"/>
                </a:lnTo>
                <a:lnTo>
                  <a:pt x="5194681" y="5724931"/>
                </a:lnTo>
                <a:lnTo>
                  <a:pt x="5103241" y="5758586"/>
                </a:lnTo>
                <a:lnTo>
                  <a:pt x="5007736" y="5783097"/>
                </a:lnTo>
                <a:lnTo>
                  <a:pt x="4908931" y="5798375"/>
                </a:lnTo>
                <a:lnTo>
                  <a:pt x="4858131" y="5802160"/>
                </a:lnTo>
                <a:lnTo>
                  <a:pt x="4807204" y="5803392"/>
                </a:lnTo>
                <a:lnTo>
                  <a:pt x="0" y="5803392"/>
                </a:lnTo>
                <a:lnTo>
                  <a:pt x="0" y="996568"/>
                </a:lnTo>
                <a:lnTo>
                  <a:pt x="1270" y="945641"/>
                </a:lnTo>
                <a:lnTo>
                  <a:pt x="4952" y="894841"/>
                </a:lnTo>
                <a:lnTo>
                  <a:pt x="20320" y="796162"/>
                </a:lnTo>
                <a:lnTo>
                  <a:pt x="44830" y="700531"/>
                </a:lnTo>
                <a:lnTo>
                  <a:pt x="78486" y="608710"/>
                </a:lnTo>
                <a:lnTo>
                  <a:pt x="120396" y="521969"/>
                </a:lnTo>
                <a:lnTo>
                  <a:pt x="170179" y="439800"/>
                </a:lnTo>
                <a:lnTo>
                  <a:pt x="227456" y="362965"/>
                </a:lnTo>
                <a:lnTo>
                  <a:pt x="291973" y="291972"/>
                </a:lnTo>
                <a:lnTo>
                  <a:pt x="362966" y="227456"/>
                </a:lnTo>
                <a:lnTo>
                  <a:pt x="439800" y="170179"/>
                </a:lnTo>
                <a:lnTo>
                  <a:pt x="521970" y="120395"/>
                </a:lnTo>
                <a:lnTo>
                  <a:pt x="608710" y="78485"/>
                </a:lnTo>
                <a:lnTo>
                  <a:pt x="700531" y="44830"/>
                </a:lnTo>
                <a:lnTo>
                  <a:pt x="796162" y="20320"/>
                </a:lnTo>
                <a:lnTo>
                  <a:pt x="894842" y="4952"/>
                </a:lnTo>
                <a:lnTo>
                  <a:pt x="945642" y="1270"/>
                </a:lnTo>
                <a:lnTo>
                  <a:pt x="996569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66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公开课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97280" y="826135"/>
            <a:ext cx="1058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charset="0"/>
                <a:ea typeface="微软雅黑" charset="0"/>
              </a:rPr>
              <a:t>   </a:t>
            </a:r>
            <a:r>
              <a:rPr lang="zh-CN" altLang="en-US" sz="2000" dirty="0">
                <a:latin typeface="微软雅黑" charset="0"/>
                <a:ea typeface="微软雅黑" charset="0"/>
              </a:rPr>
              <a:t>可以查看感兴趣的公开课，课程简介、作者介绍，支持一键搜索，定位到相关公开课内容。</a:t>
            </a:r>
          </a:p>
        </p:txBody>
      </p:sp>
      <p:sp>
        <p:nvSpPr>
          <p:cNvPr id="60" name="右箭头 59"/>
          <p:cNvSpPr/>
          <p:nvPr/>
        </p:nvSpPr>
        <p:spPr>
          <a:xfrm>
            <a:off x="3947795" y="382905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右箭头 61"/>
          <p:cNvSpPr/>
          <p:nvPr/>
        </p:nvSpPr>
        <p:spPr>
          <a:xfrm>
            <a:off x="8127365" y="3847465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Screenshot_20210324_1356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15" y="1498600"/>
            <a:ext cx="2573655" cy="5359400"/>
          </a:xfrm>
          <a:prstGeom prst="rect">
            <a:avLst/>
          </a:prstGeom>
        </p:spPr>
      </p:pic>
      <p:pic>
        <p:nvPicPr>
          <p:cNvPr id="13" name="图片 12" descr="Screenshot_20210324_135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730" y="1498600"/>
            <a:ext cx="2581910" cy="5359400"/>
          </a:xfrm>
          <a:prstGeom prst="rect">
            <a:avLst/>
          </a:prstGeom>
        </p:spPr>
      </p:pic>
      <p:pic>
        <p:nvPicPr>
          <p:cNvPr id="14" name="图片 13" descr="Screenshot_20210324_1358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300" y="1498600"/>
            <a:ext cx="2578100" cy="5360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视频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97280" y="826135"/>
            <a:ext cx="1058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charset="0"/>
                <a:ea typeface="微软雅黑" charset="0"/>
              </a:rPr>
              <a:t>   </a:t>
            </a:r>
            <a:r>
              <a:rPr lang="zh-CN" altLang="en-US" sz="2000">
                <a:latin typeface="微软雅黑" charset="0"/>
                <a:ea typeface="微软雅黑" charset="0"/>
              </a:rPr>
              <a:t>视频里面有各个学科的分类，里面有相关的视频资料，精华的学术视频</a:t>
            </a:r>
          </a:p>
        </p:txBody>
      </p:sp>
      <p:sp>
        <p:nvSpPr>
          <p:cNvPr id="60" name="右箭头 59"/>
          <p:cNvSpPr/>
          <p:nvPr/>
        </p:nvSpPr>
        <p:spPr>
          <a:xfrm>
            <a:off x="6038215" y="3790315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creenshot_20210324_1403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545" y="1242695"/>
            <a:ext cx="2702560" cy="5618480"/>
          </a:xfrm>
          <a:prstGeom prst="rect">
            <a:avLst/>
          </a:prstGeom>
        </p:spPr>
      </p:pic>
      <p:pic>
        <p:nvPicPr>
          <p:cNvPr id="8" name="图片 7" descr="Screenshot_20210324_1403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0" y="1242060"/>
            <a:ext cx="2692400" cy="5593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5440" y="304800"/>
            <a:ext cx="548640" cy="508000"/>
            <a:chOff x="589280" y="436880"/>
            <a:chExt cx="548640" cy="508000"/>
          </a:xfrm>
        </p:grpSpPr>
        <p:sp>
          <p:nvSpPr>
            <p:cNvPr id="2" name="椭圆 1"/>
            <p:cNvSpPr/>
            <p:nvPr/>
          </p:nvSpPr>
          <p:spPr>
            <a:xfrm>
              <a:off x="589280" y="467360"/>
              <a:ext cx="477520" cy="477520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721360" y="436880"/>
              <a:ext cx="416560" cy="416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97280" y="251470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cs typeface="+mn-ea"/>
                <a:sym typeface="+mn-lt"/>
              </a:rPr>
              <a:t>报纸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97280" y="812800"/>
            <a:ext cx="10585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charset="0"/>
                <a:ea typeface="微软雅黑" charset="0"/>
              </a:rPr>
              <a:t>   </a:t>
            </a:r>
            <a:r>
              <a:rPr lang="zh-CN" altLang="en-US" sz="2000">
                <a:latin typeface="微软雅黑" charset="0"/>
                <a:ea typeface="微软雅黑" charset="0"/>
              </a:rPr>
              <a:t>按照地域分类，每日更新，使广大用户能够阅读最新的时事消息，还可以查看往期资料，支持点赞、评论、转发。</a:t>
            </a:r>
          </a:p>
        </p:txBody>
      </p:sp>
      <p:sp>
        <p:nvSpPr>
          <p:cNvPr id="60" name="右箭头 59"/>
          <p:cNvSpPr/>
          <p:nvPr/>
        </p:nvSpPr>
        <p:spPr>
          <a:xfrm>
            <a:off x="3947795" y="3829050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右箭头 61"/>
          <p:cNvSpPr/>
          <p:nvPr/>
        </p:nvSpPr>
        <p:spPr>
          <a:xfrm>
            <a:off x="8127365" y="3847465"/>
            <a:ext cx="704215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Screenshot_20210324_1409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10" y="1519555"/>
            <a:ext cx="2578735" cy="5354320"/>
          </a:xfrm>
          <a:prstGeom prst="rect">
            <a:avLst/>
          </a:prstGeom>
        </p:spPr>
      </p:pic>
      <p:pic>
        <p:nvPicPr>
          <p:cNvPr id="7" name="图片 6" descr="Screenshot_20210324_1409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100" y="1524000"/>
            <a:ext cx="2543175" cy="5264150"/>
          </a:xfrm>
          <a:prstGeom prst="rect">
            <a:avLst/>
          </a:prstGeom>
        </p:spPr>
      </p:pic>
      <p:pic>
        <p:nvPicPr>
          <p:cNvPr id="8" name="图片 7" descr="Screenshot_20210324_1410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530" y="1412875"/>
            <a:ext cx="2577465" cy="535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43A3B8B-1DD6-4D73-8044-D071A93E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0207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7A806DC5-4E45-4156-B687-468C969473CC}"/>
              </a:ext>
            </a:extLst>
          </p:cNvPr>
          <p:cNvSpPr/>
          <p:nvPr/>
        </p:nvSpPr>
        <p:spPr>
          <a:xfrm>
            <a:off x="3642947" y="3508130"/>
            <a:ext cx="4305299" cy="562709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21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2"/>
          <p:cNvSpPr txBox="1"/>
          <p:nvPr>
            <p:custDataLst>
              <p:tags r:id="rId2"/>
            </p:custDataLst>
          </p:nvPr>
        </p:nvSpPr>
        <p:spPr>
          <a:xfrm>
            <a:off x="1007978" y="2601516"/>
            <a:ext cx="475274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spc="300" dirty="0">
                <a:solidFill>
                  <a:schemeClr val="accent1">
                    <a:lumMod val="75000"/>
                  </a:schemeClr>
                </a:solidFill>
                <a:cs typeface="+mn-ea"/>
                <a:sym typeface="+mn-lt"/>
              </a:rPr>
              <a:t>THANK YOU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07978" y="4670232"/>
            <a:ext cx="3439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Designed by ypppt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07978" y="4201741"/>
            <a:ext cx="616775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ADD YOUR TITLE HERE.ADD YOUR TITLE HERE.</a:t>
            </a:r>
            <a:endParaRPr lang="zh-CN" altLang="en-US" sz="16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F56B28AA-672F-48A0-8B95-F233138B1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50" y="3262798"/>
            <a:ext cx="4042530" cy="337761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615274" y="1459753"/>
            <a:ext cx="3136757" cy="3136665"/>
          </a:xfrm>
          <a:prstGeom prst="rect">
            <a:avLst/>
          </a:prstGeom>
        </p:spPr>
        <p:txBody>
          <a:bodyPr vert="eaVert" wrap="square" lIns="91384" tIns="45693" rIns="91384" bIns="45693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99" b="1" dirty="0">
                <a:solidFill>
                  <a:srgbClr val="FF0000"/>
                </a:solidFill>
              </a:rPr>
              <a:t>期刊</a:t>
            </a:r>
            <a:r>
              <a:rPr lang="zh-CN" altLang="en-US" sz="159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是由依法设立的期刊出版单位出版图书。期刊出版单位出版期刊，必须经新闻出版总署批准，持有国内统一连续出版物号，领取</a:t>
            </a:r>
            <a:r>
              <a:rPr lang="en-US" altLang="zh-CN" sz="159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《</a:t>
            </a:r>
            <a:r>
              <a:rPr lang="zh-CN" altLang="en-US" sz="159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期刊出版许可证</a:t>
            </a:r>
            <a:r>
              <a:rPr lang="en-US" altLang="zh-CN" sz="159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》</a:t>
            </a:r>
            <a:r>
              <a:rPr lang="zh-CN" altLang="en-US" sz="159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。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6365255" y="1279042"/>
            <a:ext cx="0" cy="33776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8897072" y="1279042"/>
            <a:ext cx="0" cy="33776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590764" y="1494923"/>
            <a:ext cx="679032" cy="12318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zh-CN" altLang="en-US" sz="2398"/>
          </a:p>
        </p:txBody>
      </p:sp>
      <p:sp>
        <p:nvSpPr>
          <p:cNvPr id="18" name="矩形 17"/>
          <p:cNvSpPr/>
          <p:nvPr/>
        </p:nvSpPr>
        <p:spPr>
          <a:xfrm>
            <a:off x="6489377" y="1399516"/>
            <a:ext cx="1661111" cy="3136665"/>
          </a:xfrm>
          <a:prstGeom prst="rect">
            <a:avLst/>
          </a:prstGeom>
        </p:spPr>
        <p:txBody>
          <a:bodyPr vert="eaVert" wrap="square" lIns="91384" tIns="45693" rIns="91384" bIns="45693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99" b="1" dirty="0">
                <a:solidFill>
                  <a:srgbClr val="FF0000"/>
                </a:solidFill>
              </a:rPr>
              <a:t>论文</a:t>
            </a:r>
            <a:r>
              <a:rPr lang="zh-CN" altLang="en-US" sz="159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是描述学术研究成果进行学术交流的一种工具。包括学年论文、毕业论文、学位论文、科技论文、成果论文等。</a:t>
            </a:r>
          </a:p>
        </p:txBody>
      </p:sp>
      <p:sp>
        <p:nvSpPr>
          <p:cNvPr id="20" name="矩形 19"/>
          <p:cNvSpPr/>
          <p:nvPr/>
        </p:nvSpPr>
        <p:spPr>
          <a:xfrm>
            <a:off x="8136137" y="1494923"/>
            <a:ext cx="679032" cy="123187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zh-CN" altLang="en-US" sz="2398"/>
          </a:p>
        </p:txBody>
      </p:sp>
      <p:sp>
        <p:nvSpPr>
          <p:cNvPr id="21" name="矩形 20"/>
          <p:cNvSpPr/>
          <p:nvPr/>
        </p:nvSpPr>
        <p:spPr>
          <a:xfrm>
            <a:off x="9172546" y="1494923"/>
            <a:ext cx="2030251" cy="3136665"/>
          </a:xfrm>
          <a:prstGeom prst="rect">
            <a:avLst/>
          </a:prstGeom>
        </p:spPr>
        <p:txBody>
          <a:bodyPr vert="eaVert" wrap="square" lIns="91384" tIns="45693" rIns="91384" bIns="45693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99" b="1" dirty="0">
                <a:solidFill>
                  <a:srgbClr val="FF0000"/>
                </a:solidFill>
              </a:rPr>
              <a:t>图书</a:t>
            </a:r>
            <a:r>
              <a:rPr lang="zh-CN" altLang="en-US" sz="159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是以传播知识为目的，用文字或其它信息符号记录于一定形式的材料之上的著作物；图书是人类社会实践的产物，是一种特定的不断发展着的知识传播工具。</a:t>
            </a:r>
          </a:p>
        </p:txBody>
      </p:sp>
      <p:sp>
        <p:nvSpPr>
          <p:cNvPr id="22" name="矩形 21"/>
          <p:cNvSpPr/>
          <p:nvPr/>
        </p:nvSpPr>
        <p:spPr>
          <a:xfrm>
            <a:off x="11138754" y="1494923"/>
            <a:ext cx="679032" cy="12318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zh-CN" altLang="en-US" sz="2398"/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3376371" y="4876575"/>
            <a:ext cx="836035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2669" y="412394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常用资源类型</a:t>
            </a:r>
          </a:p>
        </p:txBody>
      </p:sp>
    </p:spTree>
    <p:extLst>
      <p:ext uri="{BB962C8B-B14F-4D97-AF65-F5344CB8AC3E}">
        <p14:creationId xmlns:p14="http://schemas.microsoft.com/office/powerpoint/2010/main" val="16499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18" grpId="0"/>
      <p:bldP spid="20" grpId="0" animBg="1"/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43A3B8B-1DD6-4D73-8044-D071A93E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0207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7A806DC5-4E45-4156-B687-468C969473CC}"/>
              </a:ext>
            </a:extLst>
          </p:cNvPr>
          <p:cNvSpPr/>
          <p:nvPr/>
        </p:nvSpPr>
        <p:spPr>
          <a:xfrm>
            <a:off x="3642947" y="3508130"/>
            <a:ext cx="4305299" cy="562709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9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E2D9D83-FDF6-4616-8263-F37884F60B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192" y="1859279"/>
            <a:ext cx="6941369" cy="4036419"/>
          </a:xfrm>
          <a:prstGeom prst="rect">
            <a:avLst/>
          </a:prstGeom>
        </p:spPr>
      </p:pic>
      <p:sp>
        <p:nvSpPr>
          <p:cNvPr id="5" name="MH_Others_1"/>
          <p:cNvSpPr/>
          <p:nvPr>
            <p:custDataLst>
              <p:tags r:id="rId2"/>
            </p:custDataLst>
          </p:nvPr>
        </p:nvSpPr>
        <p:spPr>
          <a:xfrm>
            <a:off x="10410910" y="1578484"/>
            <a:ext cx="908524" cy="90852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2" name="MH_Others_2"/>
          <p:cNvSpPr/>
          <p:nvPr>
            <p:custDataLst>
              <p:tags r:id="rId3"/>
            </p:custDataLst>
          </p:nvPr>
        </p:nvSpPr>
        <p:spPr>
          <a:xfrm>
            <a:off x="9783594" y="879577"/>
            <a:ext cx="627317" cy="627317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3" name="PA_MH_Others_3"/>
          <p:cNvSpPr txBox="1"/>
          <p:nvPr>
            <p:custDataLst>
              <p:tags r:id="rId4"/>
            </p:custDataLst>
          </p:nvPr>
        </p:nvSpPr>
        <p:spPr>
          <a:xfrm>
            <a:off x="9745493" y="1118804"/>
            <a:ext cx="744546" cy="3506091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Autofit/>
          </a:bodyPr>
          <a:lstStyle/>
          <a:p>
            <a:r>
              <a:rPr lang="en-US" altLang="zh-CN" sz="4000" spc="200">
                <a:solidFill>
                  <a:schemeClr val="accent2"/>
                </a:solidFill>
                <a:cs typeface="+mn-ea"/>
                <a:sym typeface="+mn-lt"/>
              </a:rPr>
              <a:t>C</a:t>
            </a:r>
            <a:r>
              <a:rPr lang="en-US" altLang="zh-CN" sz="2800" spc="200">
                <a:solidFill>
                  <a:schemeClr val="accent2"/>
                </a:solidFill>
                <a:cs typeface="+mn-ea"/>
                <a:sym typeface="+mn-lt"/>
              </a:rPr>
              <a:t>hapter</a:t>
            </a:r>
            <a:endParaRPr lang="zh-CN" altLang="en-US" sz="2800" spc="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4" name="PA_MH_Others_4"/>
          <p:cNvSpPr txBox="1"/>
          <p:nvPr>
            <p:custDataLst>
              <p:tags r:id="rId5"/>
            </p:custDataLst>
          </p:nvPr>
        </p:nvSpPr>
        <p:spPr>
          <a:xfrm>
            <a:off x="10274284" y="682338"/>
            <a:ext cx="1015663" cy="1653988"/>
          </a:xfrm>
          <a:prstGeom prst="rect">
            <a:avLst/>
          </a:prstGeom>
          <a:noFill/>
        </p:spPr>
        <p:txBody>
          <a:bodyPr vert="eaVert" wrap="square" rtlCol="0" anchor="ctr" anchorCtr="0">
            <a:norm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cs typeface="+mn-ea"/>
                <a:sym typeface="+mn-lt"/>
              </a:rPr>
              <a:t>章节</a:t>
            </a:r>
          </a:p>
        </p:txBody>
      </p:sp>
      <p:sp>
        <p:nvSpPr>
          <p:cNvPr id="8" name="MH_Number"/>
          <p:cNvSpPr/>
          <p:nvPr>
            <p:custDataLst>
              <p:tags r:id="rId6"/>
            </p:custDataLst>
          </p:nvPr>
        </p:nvSpPr>
        <p:spPr>
          <a:xfrm>
            <a:off x="8945587" y="2336327"/>
            <a:ext cx="882105" cy="8821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800" dirty="0">
                <a:solidFill>
                  <a:srgbClr val="FFFFFF"/>
                </a:solidFill>
                <a:cs typeface="+mn-ea"/>
                <a:sym typeface="+mn-lt"/>
              </a:rPr>
              <a:t>1</a:t>
            </a:r>
            <a:endParaRPr lang="zh-CN" altLang="en-US" sz="48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PA_MH_Title"/>
          <p:cNvSpPr txBox="1"/>
          <p:nvPr>
            <p:custDataLst>
              <p:tags r:id="rId7"/>
            </p:custDataLst>
          </p:nvPr>
        </p:nvSpPr>
        <p:spPr>
          <a:xfrm>
            <a:off x="934156" y="579382"/>
            <a:ext cx="4918004" cy="12798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读秀学术搜索</a:t>
            </a:r>
            <a:endParaRPr lang="en-US" altLang="zh-CN" sz="3200" spc="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34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www.duxiu.com</a:t>
            </a:r>
            <a:endParaRPr lang="zh-CN" altLang="en-US" sz="3400" spc="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MH_Title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225441" y="4230743"/>
            <a:ext cx="4885279" cy="16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rmAutofit/>
          </a:bodyPr>
          <a:lstStyle>
            <a:defPPr>
              <a:defRPr lang="zh-CN"/>
            </a:defPPr>
            <a:lvl1pPr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7060202020A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2400" dirty="0"/>
              <a:t>读秀学术搜索是一个由海量全文数据及元数据组成的超大型数据库。</a:t>
            </a:r>
            <a:endParaRPr sz="20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9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MH_PageTitle">
            <a:extLst>
              <a:ext uri="{FF2B5EF4-FFF2-40B4-BE49-F238E27FC236}">
                <a16:creationId xmlns:a16="http://schemas.microsoft.com/office/drawing/2014/main" id="{0C3776E4-BA11-46BD-B2BA-1A6FDF4C8AF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1219" y="240290"/>
            <a:ext cx="42481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1.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读秀学术搜索  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08D3B2A-D554-428A-B413-CC6C4C6018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89" t="1774" r="9930"/>
          <a:stretch/>
        </p:blipFill>
        <p:spPr>
          <a:xfrm>
            <a:off x="466472" y="715155"/>
            <a:ext cx="5945071" cy="40523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821438-5AD8-4645-8C0E-E9956B605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119" y="482966"/>
            <a:ext cx="5176662" cy="31882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2C52D23-CDFE-44B7-B10B-7478E99A95BC}"/>
              </a:ext>
            </a:extLst>
          </p:cNvPr>
          <p:cNvSpPr txBox="1"/>
          <p:nvPr/>
        </p:nvSpPr>
        <p:spPr>
          <a:xfrm>
            <a:off x="298412" y="4942516"/>
            <a:ext cx="6113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09402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一站式搜索馆藏纸质图书、电子图书、随书光盘等学术资源，几乎囊括了本单位文献服务机构内的所有信息源。</a:t>
            </a:r>
            <a:endParaRPr lang="en-US" altLang="zh-CN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285750" indent="-285750" defTabSz="609402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深达图书内容的全文检索，任何一句话，一段文字等找到出自哪一本、哪一页。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40D8D0-E80F-431D-9EC7-5E2E70018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5376" y="3869436"/>
            <a:ext cx="5176662" cy="253771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4EB860-2830-4D19-BF84-5147EF06D744}"/>
              </a:ext>
            </a:extLst>
          </p:cNvPr>
          <p:cNvSpPr/>
          <p:nvPr/>
        </p:nvSpPr>
        <p:spPr>
          <a:xfrm>
            <a:off x="114775" y="227931"/>
            <a:ext cx="11749182" cy="640213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99607" y="-669852"/>
            <a:ext cx="552893" cy="1339703"/>
          </a:xfrm>
          <a:prstGeom prst="roundRect">
            <a:avLst>
              <a:gd name="adj" fmla="val 50000"/>
            </a:avLst>
          </a:prstGeom>
          <a:solidFill>
            <a:srgbClr val="1E3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PA_库_Rectangle: Rounded Corners 7">
            <a:extLst>
              <a:ext uri="{FF2B5EF4-FFF2-40B4-BE49-F238E27FC236}">
                <a16:creationId xmlns:a16="http://schemas.microsoft.com/office/drawing/2014/main" id="{613BE0B0-E1D0-49F8-867F-F32E273FF6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5816" y="1602344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17" name="PA_库_文本框 41">
            <a:extLst>
              <a:ext uri="{FF2B5EF4-FFF2-40B4-BE49-F238E27FC236}">
                <a16:creationId xmlns:a16="http://schemas.microsoft.com/office/drawing/2014/main" id="{E87E7721-3F7E-430D-AF80-D1ED281FC73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37867" y="1647183"/>
            <a:ext cx="3051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汉仪晓波折纸体简" panose="00020600040101010101" pitchFamily="18" charset="-122"/>
                <a:ea typeface="汉仪晓波折纸体简" panose="00020600040101010101" pitchFamily="18" charset="-122"/>
              </a:rPr>
              <a:t>读秀学术搜索使用技巧</a:t>
            </a:r>
          </a:p>
        </p:txBody>
      </p:sp>
      <p:sp>
        <p:nvSpPr>
          <p:cNvPr id="19" name="PA_库_TextPlaceholder 4">
            <a:extLst>
              <a:ext uri="{FF2B5EF4-FFF2-40B4-BE49-F238E27FC236}">
                <a16:creationId xmlns:a16="http://schemas.microsoft.com/office/drawing/2014/main" id="{D6150B83-C7D2-44D4-8491-6A471D25A65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042212" y="3106614"/>
            <a:ext cx="3110411" cy="16406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zh-CN" altLang="en-US" sz="14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图书检索</a:t>
            </a:r>
            <a:endParaRPr lang="en-US" altLang="zh-CN" sz="14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zh-CN" altLang="en-US" sz="14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知识点检索</a:t>
            </a:r>
            <a:endParaRPr lang="en-US" altLang="zh-CN" sz="14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zh-CN" altLang="en-US" sz="14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目次检索</a:t>
            </a:r>
            <a:endParaRPr lang="en-US" altLang="zh-CN" sz="14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zh-CN" altLang="en-US" sz="14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资源获取途径</a:t>
            </a:r>
            <a:endParaRPr lang="en-US" altLang="zh-CN" sz="14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endParaRPr lang="id-ID" sz="14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146B82A-4887-4C39-AB67-750A75820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486" y="1298730"/>
            <a:ext cx="7078292" cy="4472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7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7" grpId="0" autoUpdateAnimBg="0"/>
      <p:bldP spid="1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F9D574D-F5A4-4DEB-8688-FCFC852E5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78" y="1047327"/>
            <a:ext cx="8535140" cy="5319221"/>
          </a:xfrm>
          <a:prstGeom prst="rect">
            <a:avLst/>
          </a:prstGeom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80DECCB0-4FB2-4A9D-A99A-C4397DD56F86}"/>
              </a:ext>
            </a:extLst>
          </p:cNvPr>
          <p:cNvSpPr/>
          <p:nvPr/>
        </p:nvSpPr>
        <p:spPr>
          <a:xfrm>
            <a:off x="39208" y="76439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1.1 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rPr>
              <a:t>图书检索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81B694F0-7DD4-4379-97FD-29B87EC2111B}"/>
              </a:ext>
            </a:extLst>
          </p:cNvPr>
          <p:cNvGrpSpPr/>
          <p:nvPr/>
        </p:nvGrpSpPr>
        <p:grpSpPr>
          <a:xfrm>
            <a:off x="0" y="697136"/>
            <a:ext cx="11273869" cy="154819"/>
            <a:chOff x="0" y="697136"/>
            <a:chExt cx="11273869" cy="154819"/>
          </a:xfrm>
        </p:grpSpPr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930C68ED-6C2B-4B35-B0C9-B8D2E69A687B}"/>
                </a:ext>
              </a:extLst>
            </p:cNvPr>
            <p:cNvCxnSpPr/>
            <p:nvPr/>
          </p:nvCxnSpPr>
          <p:spPr>
            <a:xfrm>
              <a:off x="0" y="851955"/>
              <a:ext cx="11273869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任意多边形 70">
              <a:extLst>
                <a:ext uri="{FF2B5EF4-FFF2-40B4-BE49-F238E27FC236}">
                  <a16:creationId xmlns:a16="http://schemas.microsoft.com/office/drawing/2014/main" id="{41BD00AF-C6C6-4B1D-8869-A86069264110}"/>
                </a:ext>
              </a:extLst>
            </p:cNvPr>
            <p:cNvSpPr/>
            <p:nvPr/>
          </p:nvSpPr>
          <p:spPr>
            <a:xfrm flipV="1">
              <a:off x="0" y="697136"/>
              <a:ext cx="1967533" cy="78378"/>
            </a:xfrm>
            <a:custGeom>
              <a:avLst/>
              <a:gdLst>
                <a:gd name="connsiteX0" fmla="*/ 1585578 w 1713495"/>
                <a:gd name="connsiteY0" fmla="*/ 78378 h 78378"/>
                <a:gd name="connsiteX1" fmla="*/ 0 w 1713495"/>
                <a:gd name="connsiteY1" fmla="*/ 78378 h 78378"/>
                <a:gd name="connsiteX2" fmla="*/ 0 w 1713495"/>
                <a:gd name="connsiteY2" fmla="*/ 0 h 78378"/>
                <a:gd name="connsiteX3" fmla="*/ 1713495 w 1713495"/>
                <a:gd name="connsiteY3" fmla="*/ 0 h 7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495" h="78378">
                  <a:moveTo>
                    <a:pt x="1585578" y="78378"/>
                  </a:moveTo>
                  <a:lnTo>
                    <a:pt x="0" y="78378"/>
                  </a:lnTo>
                  <a:lnTo>
                    <a:pt x="0" y="0"/>
                  </a:lnTo>
                  <a:lnTo>
                    <a:pt x="1713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平行四边形 65">
              <a:extLst>
                <a:ext uri="{FF2B5EF4-FFF2-40B4-BE49-F238E27FC236}">
                  <a16:creationId xmlns:a16="http://schemas.microsoft.com/office/drawing/2014/main" id="{B336D77C-A729-4FF3-8817-436B7D1335A7}"/>
                </a:ext>
              </a:extLst>
            </p:cNvPr>
            <p:cNvSpPr/>
            <p:nvPr/>
          </p:nvSpPr>
          <p:spPr>
            <a:xfrm flipV="1">
              <a:off x="1898464" y="697136"/>
              <a:ext cx="1033431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平行四边形 66">
              <a:extLst>
                <a:ext uri="{FF2B5EF4-FFF2-40B4-BE49-F238E27FC236}">
                  <a16:creationId xmlns:a16="http://schemas.microsoft.com/office/drawing/2014/main" id="{8987EC36-7259-44CF-B7C5-0356131F3C7B}"/>
                </a:ext>
              </a:extLst>
            </p:cNvPr>
            <p:cNvSpPr/>
            <p:nvPr/>
          </p:nvSpPr>
          <p:spPr>
            <a:xfrm flipV="1">
              <a:off x="2906048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平行四边形 67">
              <a:extLst>
                <a:ext uri="{FF2B5EF4-FFF2-40B4-BE49-F238E27FC236}">
                  <a16:creationId xmlns:a16="http://schemas.microsoft.com/office/drawing/2014/main" id="{017615E7-A9A0-4A9E-A98F-A2F7AA5DA413}"/>
                </a:ext>
              </a:extLst>
            </p:cNvPr>
            <p:cNvSpPr/>
            <p:nvPr/>
          </p:nvSpPr>
          <p:spPr>
            <a:xfrm flipV="1">
              <a:off x="3334911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平行四边形 68">
              <a:extLst>
                <a:ext uri="{FF2B5EF4-FFF2-40B4-BE49-F238E27FC236}">
                  <a16:creationId xmlns:a16="http://schemas.microsoft.com/office/drawing/2014/main" id="{D39797DB-3B68-461F-BF6E-4CC1F82418A5}"/>
                </a:ext>
              </a:extLst>
            </p:cNvPr>
            <p:cNvSpPr/>
            <p:nvPr/>
          </p:nvSpPr>
          <p:spPr>
            <a:xfrm flipV="1">
              <a:off x="3763773" y="697136"/>
              <a:ext cx="454710" cy="78378"/>
            </a:xfrm>
            <a:prstGeom prst="parallelogram">
              <a:avLst>
                <a:gd name="adj" fmla="val 163205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cursor_99188">
            <a:extLst>
              <a:ext uri="{FF2B5EF4-FFF2-40B4-BE49-F238E27FC236}">
                <a16:creationId xmlns:a16="http://schemas.microsoft.com/office/drawing/2014/main" id="{1106E9A5-80C1-4567-961A-F1587E6443D5}"/>
              </a:ext>
            </a:extLst>
          </p:cNvPr>
          <p:cNvSpPr>
            <a:spLocks noChangeAspect="1"/>
          </p:cNvSpPr>
          <p:nvPr/>
        </p:nvSpPr>
        <p:spPr bwMode="auto">
          <a:xfrm>
            <a:off x="4769366" y="3582424"/>
            <a:ext cx="423621" cy="547313"/>
          </a:xfrm>
          <a:custGeom>
            <a:avLst/>
            <a:gdLst>
              <a:gd name="connsiteX0" fmla="*/ 110819 w 608463"/>
              <a:gd name="connsiteY0" fmla="*/ 257686 h 607568"/>
              <a:gd name="connsiteX1" fmla="*/ 125247 w 608463"/>
              <a:gd name="connsiteY1" fmla="*/ 263556 h 607568"/>
              <a:gd name="connsiteX2" fmla="*/ 125247 w 608463"/>
              <a:gd name="connsiteY2" fmla="*/ 292408 h 607568"/>
              <a:gd name="connsiteX3" fmla="*/ 79907 w 608463"/>
              <a:gd name="connsiteY3" fmla="*/ 337527 h 607568"/>
              <a:gd name="connsiteX4" fmla="*/ 65613 w 608463"/>
              <a:gd name="connsiteY4" fmla="*/ 343512 h 607568"/>
              <a:gd name="connsiteX5" fmla="*/ 51166 w 608463"/>
              <a:gd name="connsiteY5" fmla="*/ 337527 h 607568"/>
              <a:gd name="connsiteX6" fmla="*/ 51166 w 608463"/>
              <a:gd name="connsiteY6" fmla="*/ 308829 h 607568"/>
              <a:gd name="connsiteX7" fmla="*/ 96506 w 608463"/>
              <a:gd name="connsiteY7" fmla="*/ 263556 h 607568"/>
              <a:gd name="connsiteX8" fmla="*/ 110819 w 608463"/>
              <a:gd name="connsiteY8" fmla="*/ 257686 h 607568"/>
              <a:gd name="connsiteX9" fmla="*/ 20438 w 608463"/>
              <a:gd name="connsiteY9" fmla="*/ 180577 h 607568"/>
              <a:gd name="connsiteX10" fmla="*/ 84364 w 608463"/>
              <a:gd name="connsiteY10" fmla="*/ 180577 h 607568"/>
              <a:gd name="connsiteX11" fmla="*/ 104648 w 608463"/>
              <a:gd name="connsiteY11" fmla="*/ 200977 h 607568"/>
              <a:gd name="connsiteX12" fmla="*/ 84364 w 608463"/>
              <a:gd name="connsiteY12" fmla="*/ 221223 h 607568"/>
              <a:gd name="connsiteX13" fmla="*/ 20438 w 608463"/>
              <a:gd name="connsiteY13" fmla="*/ 221223 h 607568"/>
              <a:gd name="connsiteX14" fmla="*/ 0 w 608463"/>
              <a:gd name="connsiteY14" fmla="*/ 200977 h 607568"/>
              <a:gd name="connsiteX15" fmla="*/ 20438 w 608463"/>
              <a:gd name="connsiteY15" fmla="*/ 180577 h 607568"/>
              <a:gd name="connsiteX16" fmla="*/ 179945 w 608463"/>
              <a:gd name="connsiteY16" fmla="*/ 153302 h 607568"/>
              <a:gd name="connsiteX17" fmla="*/ 565135 w 608463"/>
              <a:gd name="connsiteY17" fmla="*/ 306719 h 607568"/>
              <a:gd name="connsiteX18" fmla="*/ 577888 w 608463"/>
              <a:gd name="connsiteY18" fmla="*/ 324055 h 607568"/>
              <a:gd name="connsiteX19" fmla="*/ 567747 w 608463"/>
              <a:gd name="connsiteY19" fmla="*/ 343078 h 607568"/>
              <a:gd name="connsiteX20" fmla="*/ 481398 w 608463"/>
              <a:gd name="connsiteY20" fmla="*/ 392939 h 607568"/>
              <a:gd name="connsiteX21" fmla="*/ 602471 w 608463"/>
              <a:gd name="connsiteY21" fmla="*/ 513831 h 607568"/>
              <a:gd name="connsiteX22" fmla="*/ 602471 w 608463"/>
              <a:gd name="connsiteY22" fmla="*/ 542673 h 607568"/>
              <a:gd name="connsiteX23" fmla="*/ 543318 w 608463"/>
              <a:gd name="connsiteY23" fmla="*/ 601585 h 607568"/>
              <a:gd name="connsiteX24" fmla="*/ 529029 w 608463"/>
              <a:gd name="connsiteY24" fmla="*/ 607568 h 607568"/>
              <a:gd name="connsiteX25" fmla="*/ 514586 w 608463"/>
              <a:gd name="connsiteY25" fmla="*/ 601585 h 607568"/>
              <a:gd name="connsiteX26" fmla="*/ 393513 w 608463"/>
              <a:gd name="connsiteY26" fmla="*/ 480693 h 607568"/>
              <a:gd name="connsiteX27" fmla="*/ 343578 w 608463"/>
              <a:gd name="connsiteY27" fmla="*/ 566913 h 607568"/>
              <a:gd name="connsiteX28" fmla="*/ 324526 w 608463"/>
              <a:gd name="connsiteY28" fmla="*/ 577038 h 607568"/>
              <a:gd name="connsiteX29" fmla="*/ 307164 w 608463"/>
              <a:gd name="connsiteY29" fmla="*/ 564305 h 607568"/>
              <a:gd name="connsiteX30" fmla="*/ 153518 w 608463"/>
              <a:gd name="connsiteY30" fmla="*/ 179690 h 607568"/>
              <a:gd name="connsiteX31" fmla="*/ 157974 w 608463"/>
              <a:gd name="connsiteY31" fmla="*/ 157751 h 607568"/>
              <a:gd name="connsiteX32" fmla="*/ 179945 w 608463"/>
              <a:gd name="connsiteY32" fmla="*/ 153302 h 607568"/>
              <a:gd name="connsiteX33" fmla="*/ 74971 w 608463"/>
              <a:gd name="connsiteY33" fmla="*/ 54495 h 607568"/>
              <a:gd name="connsiteX34" fmla="*/ 89271 w 608463"/>
              <a:gd name="connsiteY34" fmla="*/ 60475 h 607568"/>
              <a:gd name="connsiteX35" fmla="*/ 134570 w 608463"/>
              <a:gd name="connsiteY35" fmla="*/ 105558 h 607568"/>
              <a:gd name="connsiteX36" fmla="*/ 134570 w 608463"/>
              <a:gd name="connsiteY36" fmla="*/ 134387 h 607568"/>
              <a:gd name="connsiteX37" fmla="*/ 120135 w 608463"/>
              <a:gd name="connsiteY37" fmla="*/ 140214 h 607568"/>
              <a:gd name="connsiteX38" fmla="*/ 105701 w 608463"/>
              <a:gd name="connsiteY38" fmla="*/ 134387 h 607568"/>
              <a:gd name="connsiteX39" fmla="*/ 60556 w 608463"/>
              <a:gd name="connsiteY39" fmla="*/ 89150 h 607568"/>
              <a:gd name="connsiteX40" fmla="*/ 60556 w 608463"/>
              <a:gd name="connsiteY40" fmla="*/ 60475 h 607568"/>
              <a:gd name="connsiteX41" fmla="*/ 74971 w 608463"/>
              <a:gd name="connsiteY41" fmla="*/ 54495 h 607568"/>
              <a:gd name="connsiteX42" fmla="*/ 323582 w 608463"/>
              <a:gd name="connsiteY42" fmla="*/ 45110 h 607568"/>
              <a:gd name="connsiteX43" fmla="*/ 337997 w 608463"/>
              <a:gd name="connsiteY43" fmla="*/ 51095 h 607568"/>
              <a:gd name="connsiteX44" fmla="*/ 337997 w 608463"/>
              <a:gd name="connsiteY44" fmla="*/ 79794 h 607568"/>
              <a:gd name="connsiteX45" fmla="*/ 292852 w 608463"/>
              <a:gd name="connsiteY45" fmla="*/ 125066 h 607568"/>
              <a:gd name="connsiteX46" fmla="*/ 278418 w 608463"/>
              <a:gd name="connsiteY46" fmla="*/ 130898 h 607568"/>
              <a:gd name="connsiteX47" fmla="*/ 263983 w 608463"/>
              <a:gd name="connsiteY47" fmla="*/ 125066 h 607568"/>
              <a:gd name="connsiteX48" fmla="*/ 263983 w 608463"/>
              <a:gd name="connsiteY48" fmla="*/ 96215 h 607568"/>
              <a:gd name="connsiteX49" fmla="*/ 309282 w 608463"/>
              <a:gd name="connsiteY49" fmla="*/ 51095 h 607568"/>
              <a:gd name="connsiteX50" fmla="*/ 323582 w 608463"/>
              <a:gd name="connsiteY50" fmla="*/ 45110 h 607568"/>
              <a:gd name="connsiteX51" fmla="*/ 201294 w 608463"/>
              <a:gd name="connsiteY51" fmla="*/ 0 h 607568"/>
              <a:gd name="connsiteX52" fmla="*/ 221575 w 608463"/>
              <a:gd name="connsiteY52" fmla="*/ 20257 h 607568"/>
              <a:gd name="connsiteX53" fmla="*/ 221575 w 608463"/>
              <a:gd name="connsiteY53" fmla="*/ 84250 h 607568"/>
              <a:gd name="connsiteX54" fmla="*/ 201294 w 608463"/>
              <a:gd name="connsiteY54" fmla="*/ 104507 h 607568"/>
              <a:gd name="connsiteX55" fmla="*/ 180859 w 608463"/>
              <a:gd name="connsiteY55" fmla="*/ 84250 h 607568"/>
              <a:gd name="connsiteX56" fmla="*/ 180859 w 608463"/>
              <a:gd name="connsiteY56" fmla="*/ 20257 h 607568"/>
              <a:gd name="connsiteX57" fmla="*/ 201294 w 608463"/>
              <a:gd name="connsiteY57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8463" h="607568">
                <a:moveTo>
                  <a:pt x="110819" y="257686"/>
                </a:moveTo>
                <a:cubicBezTo>
                  <a:pt x="116026" y="257686"/>
                  <a:pt x="121251" y="259642"/>
                  <a:pt x="125247" y="263556"/>
                </a:cubicBezTo>
                <a:cubicBezTo>
                  <a:pt x="133086" y="271536"/>
                  <a:pt x="133086" y="284427"/>
                  <a:pt x="125247" y="292408"/>
                </a:cubicBezTo>
                <a:lnTo>
                  <a:pt x="79907" y="337527"/>
                </a:lnTo>
                <a:cubicBezTo>
                  <a:pt x="76064" y="341517"/>
                  <a:pt x="70839" y="343512"/>
                  <a:pt x="65613" y="343512"/>
                </a:cubicBezTo>
                <a:cubicBezTo>
                  <a:pt x="60387" y="343512"/>
                  <a:pt x="55162" y="341517"/>
                  <a:pt x="51166" y="337527"/>
                </a:cubicBezTo>
                <a:cubicBezTo>
                  <a:pt x="43327" y="329547"/>
                  <a:pt x="43327" y="316655"/>
                  <a:pt x="51166" y="308829"/>
                </a:cubicBezTo>
                <a:lnTo>
                  <a:pt x="96506" y="263556"/>
                </a:lnTo>
                <a:cubicBezTo>
                  <a:pt x="100426" y="259642"/>
                  <a:pt x="105613" y="257686"/>
                  <a:pt x="110819" y="257686"/>
                </a:cubicBezTo>
                <a:close/>
                <a:moveTo>
                  <a:pt x="20438" y="180577"/>
                </a:moveTo>
                <a:lnTo>
                  <a:pt x="84364" y="180577"/>
                </a:lnTo>
                <a:cubicBezTo>
                  <a:pt x="95582" y="180577"/>
                  <a:pt x="104648" y="189626"/>
                  <a:pt x="104648" y="200977"/>
                </a:cubicBezTo>
                <a:cubicBezTo>
                  <a:pt x="104648" y="212174"/>
                  <a:pt x="95582" y="221223"/>
                  <a:pt x="84364" y="221223"/>
                </a:cubicBezTo>
                <a:lnTo>
                  <a:pt x="20438" y="221223"/>
                </a:lnTo>
                <a:cubicBezTo>
                  <a:pt x="9066" y="221223"/>
                  <a:pt x="0" y="212174"/>
                  <a:pt x="0" y="200977"/>
                </a:cubicBezTo>
                <a:cubicBezTo>
                  <a:pt x="0" y="189626"/>
                  <a:pt x="9066" y="180577"/>
                  <a:pt x="20438" y="180577"/>
                </a:cubicBezTo>
                <a:close/>
                <a:moveTo>
                  <a:pt x="179945" y="153302"/>
                </a:moveTo>
                <a:lnTo>
                  <a:pt x="565135" y="306719"/>
                </a:lnTo>
                <a:cubicBezTo>
                  <a:pt x="572357" y="309634"/>
                  <a:pt x="577273" y="316384"/>
                  <a:pt x="577888" y="324055"/>
                </a:cubicBezTo>
                <a:cubicBezTo>
                  <a:pt x="578503" y="331879"/>
                  <a:pt x="574508" y="339243"/>
                  <a:pt x="567747" y="343078"/>
                </a:cubicBezTo>
                <a:lnTo>
                  <a:pt x="481398" y="392939"/>
                </a:lnTo>
                <a:lnTo>
                  <a:pt x="602471" y="513831"/>
                </a:lnTo>
                <a:cubicBezTo>
                  <a:pt x="610461" y="521808"/>
                  <a:pt x="610461" y="534695"/>
                  <a:pt x="602471" y="542673"/>
                </a:cubicBezTo>
                <a:lnTo>
                  <a:pt x="543318" y="601585"/>
                </a:lnTo>
                <a:cubicBezTo>
                  <a:pt x="539630" y="605420"/>
                  <a:pt x="534406" y="607568"/>
                  <a:pt x="529029" y="607568"/>
                </a:cubicBezTo>
                <a:cubicBezTo>
                  <a:pt x="523651" y="607568"/>
                  <a:pt x="518427" y="605420"/>
                  <a:pt x="514586" y="601585"/>
                </a:cubicBezTo>
                <a:lnTo>
                  <a:pt x="393513" y="480693"/>
                </a:lnTo>
                <a:lnTo>
                  <a:pt x="343578" y="566913"/>
                </a:lnTo>
                <a:cubicBezTo>
                  <a:pt x="339737" y="573663"/>
                  <a:pt x="332362" y="577652"/>
                  <a:pt x="324526" y="577038"/>
                </a:cubicBezTo>
                <a:cubicBezTo>
                  <a:pt x="316844" y="576578"/>
                  <a:pt x="310083" y="571515"/>
                  <a:pt x="307164" y="564305"/>
                </a:cubicBezTo>
                <a:lnTo>
                  <a:pt x="153518" y="179690"/>
                </a:lnTo>
                <a:cubicBezTo>
                  <a:pt x="150445" y="172173"/>
                  <a:pt x="152289" y="163581"/>
                  <a:pt x="157974" y="157751"/>
                </a:cubicBezTo>
                <a:cubicBezTo>
                  <a:pt x="163812" y="152075"/>
                  <a:pt x="172416" y="150234"/>
                  <a:pt x="179945" y="153302"/>
                </a:cubicBezTo>
                <a:close/>
                <a:moveTo>
                  <a:pt x="74971" y="54495"/>
                </a:moveTo>
                <a:cubicBezTo>
                  <a:pt x="80173" y="54495"/>
                  <a:pt x="85355" y="56488"/>
                  <a:pt x="89271" y="60475"/>
                </a:cubicBezTo>
                <a:lnTo>
                  <a:pt x="134570" y="105558"/>
                </a:lnTo>
                <a:cubicBezTo>
                  <a:pt x="142401" y="113532"/>
                  <a:pt x="142401" y="126413"/>
                  <a:pt x="134570" y="134387"/>
                </a:cubicBezTo>
                <a:cubicBezTo>
                  <a:pt x="130577" y="138221"/>
                  <a:pt x="125356" y="140214"/>
                  <a:pt x="120135" y="140214"/>
                </a:cubicBezTo>
                <a:cubicBezTo>
                  <a:pt x="114915" y="140214"/>
                  <a:pt x="109694" y="138221"/>
                  <a:pt x="105701" y="134387"/>
                </a:cubicBezTo>
                <a:lnTo>
                  <a:pt x="60556" y="89150"/>
                </a:lnTo>
                <a:cubicBezTo>
                  <a:pt x="52571" y="81330"/>
                  <a:pt x="52571" y="68449"/>
                  <a:pt x="60556" y="60475"/>
                </a:cubicBezTo>
                <a:cubicBezTo>
                  <a:pt x="64549" y="56488"/>
                  <a:pt x="69769" y="54495"/>
                  <a:pt x="74971" y="54495"/>
                </a:cubicBezTo>
                <a:close/>
                <a:moveTo>
                  <a:pt x="323582" y="45110"/>
                </a:moveTo>
                <a:cubicBezTo>
                  <a:pt x="328784" y="45110"/>
                  <a:pt x="334005" y="47105"/>
                  <a:pt x="337997" y="51095"/>
                </a:cubicBezTo>
                <a:cubicBezTo>
                  <a:pt x="345982" y="59076"/>
                  <a:pt x="345982" y="71967"/>
                  <a:pt x="337997" y="79794"/>
                </a:cubicBezTo>
                <a:lnTo>
                  <a:pt x="292852" y="125066"/>
                </a:lnTo>
                <a:cubicBezTo>
                  <a:pt x="288859" y="128903"/>
                  <a:pt x="283638" y="130898"/>
                  <a:pt x="278418" y="130898"/>
                </a:cubicBezTo>
                <a:cubicBezTo>
                  <a:pt x="273197" y="130898"/>
                  <a:pt x="267976" y="128903"/>
                  <a:pt x="263983" y="125066"/>
                </a:cubicBezTo>
                <a:cubicBezTo>
                  <a:pt x="256152" y="117086"/>
                  <a:pt x="256152" y="104195"/>
                  <a:pt x="263983" y="96215"/>
                </a:cubicBezTo>
                <a:lnTo>
                  <a:pt x="309282" y="51095"/>
                </a:lnTo>
                <a:cubicBezTo>
                  <a:pt x="313198" y="47105"/>
                  <a:pt x="318380" y="45110"/>
                  <a:pt x="323582" y="45110"/>
                </a:cubicBezTo>
                <a:close/>
                <a:moveTo>
                  <a:pt x="201294" y="0"/>
                </a:moveTo>
                <a:cubicBezTo>
                  <a:pt x="212510" y="0"/>
                  <a:pt x="221575" y="9054"/>
                  <a:pt x="221575" y="20257"/>
                </a:cubicBezTo>
                <a:lnTo>
                  <a:pt x="221575" y="84250"/>
                </a:lnTo>
                <a:cubicBezTo>
                  <a:pt x="221575" y="95453"/>
                  <a:pt x="212510" y="104507"/>
                  <a:pt x="201294" y="104507"/>
                </a:cubicBezTo>
                <a:cubicBezTo>
                  <a:pt x="189924" y="104507"/>
                  <a:pt x="180859" y="95453"/>
                  <a:pt x="180859" y="84250"/>
                </a:cubicBezTo>
                <a:lnTo>
                  <a:pt x="180859" y="20257"/>
                </a:lnTo>
                <a:cubicBezTo>
                  <a:pt x="180859" y="9054"/>
                  <a:pt x="190078" y="0"/>
                  <a:pt x="20129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3F78DA4-548F-43A3-9B8D-3C3153F94958}"/>
              </a:ext>
            </a:extLst>
          </p:cNvPr>
          <p:cNvSpPr/>
          <p:nvPr/>
        </p:nvSpPr>
        <p:spPr>
          <a:xfrm>
            <a:off x="2655277" y="2558562"/>
            <a:ext cx="4721470" cy="2813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6C38E92-E1DE-4AD1-9C69-51FCA87490A8}"/>
              </a:ext>
            </a:extLst>
          </p:cNvPr>
          <p:cNvSpPr txBox="1"/>
          <p:nvPr/>
        </p:nvSpPr>
        <p:spPr>
          <a:xfrm>
            <a:off x="6829967" y="190739"/>
            <a:ext cx="49119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郭智兴，鲜广，曹建国，孙兰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材料成型及控制工程专业实验教程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[M]. 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四川大学出版社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2018.01.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BA03953-52C3-486A-8BA8-DDE0FA836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97" y="947024"/>
            <a:ext cx="11576539" cy="5910977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F86F37C-5869-48E1-AA86-791F35A3F264}"/>
              </a:ext>
            </a:extLst>
          </p:cNvPr>
          <p:cNvSpPr/>
          <p:nvPr/>
        </p:nvSpPr>
        <p:spPr>
          <a:xfrm>
            <a:off x="9740084" y="1819652"/>
            <a:ext cx="1880586" cy="47689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C4C931B-A69A-4FA8-8EFC-940B11830BE7}"/>
              </a:ext>
            </a:extLst>
          </p:cNvPr>
          <p:cNvSpPr/>
          <p:nvPr/>
        </p:nvSpPr>
        <p:spPr>
          <a:xfrm>
            <a:off x="9801374" y="1047327"/>
            <a:ext cx="1597687" cy="40011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等线" panose="02010600030101010101" pitchFamily="2" charset="-122"/>
                <a:cs typeface="+mn-cs"/>
              </a:rPr>
              <a:t>相关推荐</a:t>
            </a:r>
          </a:p>
        </p:txBody>
      </p:sp>
      <p:sp>
        <p:nvSpPr>
          <p:cNvPr id="26" name="下箭头 3">
            <a:extLst>
              <a:ext uri="{FF2B5EF4-FFF2-40B4-BE49-F238E27FC236}">
                <a16:creationId xmlns:a16="http://schemas.microsoft.com/office/drawing/2014/main" id="{B6713665-0958-4706-A95E-D33B065CEB1E}"/>
              </a:ext>
            </a:extLst>
          </p:cNvPr>
          <p:cNvSpPr/>
          <p:nvPr/>
        </p:nvSpPr>
        <p:spPr>
          <a:xfrm>
            <a:off x="10369480" y="1443458"/>
            <a:ext cx="233029" cy="3761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NUMBER"/>
  <p:tag name="ID" val="626773"/>
  <p:tag name="MH_ORDER" val="NUMB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TITLE"/>
  <p:tag name="ID" val="626773"/>
  <p:tag name="MH_ORDER" val="NUMBER"/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70040"/>
  <p:tag name="MH_LIBRARY" val="CONTENTS"/>
  <p:tag name="MH_TYPE" val="TITLE"/>
  <p:tag name="ID" val="626775"/>
  <p:tag name="MH_ORDER" val="NUMB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TuWHP#"/>
  <p:tag name="MH_LAYOUT" val="SubTitleTextDesc"/>
  <p:tag name="MH" val="20201013090855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013090855"/>
  <p:tag name="MH_LIBRARY" val="GRAPHIC"/>
  <p:tag name="MH_TYPE" val="PageTitle"/>
  <p:tag name="MH_ORDER" val="Page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013090855"/>
  <p:tag name="MH_LIBRARY" val="GRAPHIC"/>
  <p:tag name="MH_TYPE" val="PageTitle"/>
  <p:tag name="MH_ORDER" val="Page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013090855"/>
  <p:tag name="MH_LIBRARY" val="GRAPHIC"/>
  <p:tag name="MH_TYPE" val="PageTitle"/>
  <p:tag name="MH_ORDER" val="Page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AUTOCOLOR" val="TRUE"/>
  <p:tag name="MH_TYPE" val="SECTION"/>
  <p:tag name="ID" val="6267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OTHERS"/>
  <p:tag name="ID" val="6267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OTHERS"/>
  <p:tag name="ID" val="6267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OTHERS"/>
  <p:tag name="ID" val="626773"/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OTHERS"/>
  <p:tag name="ID" val="626773"/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NUMBER"/>
  <p:tag name="ID" val="626773"/>
  <p:tag name="MH_ORDER" val="NUMB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TITLE"/>
  <p:tag name="ID" val="626773"/>
  <p:tag name="MH_ORDER" val="NUMBER"/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70040"/>
  <p:tag name="MH_LIBRARY" val="CONTENTS"/>
  <p:tag name="MH_TYPE" val="TITLE"/>
  <p:tag name="ID" val="626775"/>
  <p:tag name="MH_ORDER" val="NUMB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AUTOCOLOR" val="TRUE"/>
  <p:tag name="MH_TYPE" val="SECTION"/>
  <p:tag name="ID" val="6267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OTHERS"/>
  <p:tag name="ID" val="6267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OTHERS"/>
  <p:tag name="ID" val="6267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OTHERS"/>
  <p:tag name="ID" val="626773"/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203848"/>
  <p:tag name="MH_LIBRARY" val="CONTENTS"/>
  <p:tag name="MH_TYPE" val="OTHERS"/>
  <p:tag name="ID" val="626773"/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A09D"/>
      </a:accent1>
      <a:accent2>
        <a:srgbClr val="1891AB"/>
      </a:accent2>
      <a:accent3>
        <a:srgbClr val="4276AA"/>
      </a:accent3>
      <a:accent4>
        <a:srgbClr val="5268A5"/>
      </a:accent4>
      <a:accent5>
        <a:srgbClr val="5E5CA2"/>
      </a:accent5>
      <a:accent6>
        <a:srgbClr val="2C85AE"/>
      </a:accent6>
      <a:hlink>
        <a:srgbClr val="00A09D"/>
      </a:hlink>
      <a:folHlink>
        <a:srgbClr val="BFBFBF"/>
      </a:folHlink>
    </a:clrScheme>
    <a:fontScheme name="j3rdruwe">
      <a:majorFont>
        <a:latin typeface="微软雅黑 Light"/>
        <a:ea typeface="锐字工房云字库细圆GBK"/>
        <a:cs typeface=""/>
      </a:majorFont>
      <a:minorFont>
        <a:latin typeface="微软雅黑 Light"/>
        <a:ea typeface="锐字工房云字库细圆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10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C00000"/>
      </a:accent2>
      <a:accent3>
        <a:srgbClr val="C00000"/>
      </a:accent3>
      <a:accent4>
        <a:srgbClr val="A5A5A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A09D"/>
    </a:accent1>
    <a:accent2>
      <a:srgbClr val="1891AB"/>
    </a:accent2>
    <a:accent3>
      <a:srgbClr val="4276AA"/>
    </a:accent3>
    <a:accent4>
      <a:srgbClr val="5268A5"/>
    </a:accent4>
    <a:accent5>
      <a:srgbClr val="5E5CA2"/>
    </a:accent5>
    <a:accent6>
      <a:srgbClr val="2C85AE"/>
    </a:accent6>
    <a:hlink>
      <a:srgbClr val="00A09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975</Words>
  <Application>Microsoft Office PowerPoint</Application>
  <PresentationFormat>宽屏</PresentationFormat>
  <Paragraphs>125</Paragraphs>
  <Slides>34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4" baseType="lpstr">
      <vt:lpstr>Open Sans Light</vt:lpstr>
      <vt:lpstr>Roboto</vt:lpstr>
      <vt:lpstr>等线</vt:lpstr>
      <vt:lpstr>方正兰亭细黑_GBK</vt:lpstr>
      <vt:lpstr>汉仪晓波折纸体简</vt:lpstr>
      <vt:lpstr>华文细黑</vt:lpstr>
      <vt:lpstr>宋体</vt:lpstr>
      <vt:lpstr>微软雅黑</vt:lpstr>
      <vt:lpstr>微软雅黑</vt:lpstr>
      <vt:lpstr>微软雅黑 Light</vt:lpstr>
      <vt:lpstr>Arial</vt:lpstr>
      <vt:lpstr>Calibri</vt:lpstr>
      <vt:lpstr>Calibri Light</vt:lpstr>
      <vt:lpstr>Helvetica</vt:lpstr>
      <vt:lpstr>Impact</vt:lpstr>
      <vt:lpstr>Segoe UI Light</vt:lpstr>
      <vt:lpstr>Times New Roman</vt:lpstr>
      <vt:lpstr>Wingdings</vt:lpstr>
      <vt:lpstr>Office 主题​​</vt:lpstr>
      <vt:lpstr>第一PPT，www.1ppt.com</vt:lpstr>
      <vt:lpstr>PowerPoint 演示文稿</vt:lpstr>
      <vt:lpstr>PowerPoint 演示文稿</vt:lpstr>
      <vt:lpstr>WHY——日常生活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wanghong</cp:lastModifiedBy>
  <cp:revision>35</cp:revision>
  <dcterms:created xsi:type="dcterms:W3CDTF">2021-03-24T06:15:42Z</dcterms:created>
  <dcterms:modified xsi:type="dcterms:W3CDTF">2021-04-11T17:20:09Z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2052-3.4.0.5283</vt:lpwstr>
  </property>
</Properties>
</file>